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6"/>
  </p:notesMasterIdLst>
  <p:sldIdLst>
    <p:sldId id="281" r:id="rId2"/>
    <p:sldId id="278" r:id="rId3"/>
    <p:sldId id="277" r:id="rId4"/>
    <p:sldId id="282" r:id="rId5"/>
    <p:sldId id="283" r:id="rId6"/>
    <p:sldId id="300" r:id="rId7"/>
    <p:sldId id="293" r:id="rId8"/>
    <p:sldId id="303" r:id="rId9"/>
    <p:sldId id="296" r:id="rId10"/>
    <p:sldId id="305" r:id="rId11"/>
    <p:sldId id="306" r:id="rId12"/>
    <p:sldId id="285" r:id="rId13"/>
    <p:sldId id="284" r:id="rId14"/>
    <p:sldId id="304" r:id="rId15"/>
  </p:sldIdLst>
  <p:sldSz cx="12188825" cy="6858000"/>
  <p:notesSz cx="6858000" cy="9144000"/>
  <p:defaultTextStyle>
    <a:defPPr>
      <a:defRPr lang="en-US"/>
    </a:defPPr>
    <a:lvl1pPr marL="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949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898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848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797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4746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696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6645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7594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3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8E8E8"/>
    <a:srgbClr val="FFFFFF"/>
    <a:srgbClr val="929292"/>
    <a:srgbClr val="9F8A6F"/>
    <a:srgbClr val="F4AB17"/>
    <a:srgbClr val="717171"/>
    <a:srgbClr val="E0E0E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753"/>
    <p:restoredTop sz="94624"/>
  </p:normalViewPr>
  <p:slideViewPr>
    <p:cSldViewPr>
      <p:cViewPr varScale="1">
        <p:scale>
          <a:sx n="78" d="100"/>
          <a:sy n="78" d="100"/>
        </p:scale>
        <p:origin x="662" y="62"/>
      </p:cViewPr>
      <p:guideLst>
        <p:guide orient="horz" pos="2160"/>
        <p:guide pos="383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B488F7-1FAC-40D2-BB7E-BA3CE28D8950}" type="datetimeFigureOut">
              <a:rPr lang="en-US" smtClean="0"/>
              <a:pPr/>
              <a:t>6/27/2024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2D21D1-52E2-420B-B491-CFF6D7BB79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94786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609493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121898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828480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2437973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304746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6960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6453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594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2D21D1-52E2-420B-B491-CFF6D7BB79FB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54414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2D21D1-52E2-420B-B491-CFF6D7BB79FB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981988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2D21D1-52E2-420B-B491-CFF6D7BB79FB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42534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2D21D1-52E2-420B-B491-CFF6D7BB79FB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18429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2D21D1-52E2-420B-B491-CFF6D7BB79FB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2820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2D21D1-52E2-420B-B491-CFF6D7BB79FB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03659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2D21D1-52E2-420B-B491-CFF6D7BB79FB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34489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2D21D1-52E2-420B-B491-CFF6D7BB79FB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15157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2D21D1-52E2-420B-B491-CFF6D7BB79FB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17441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2D21D1-52E2-420B-B491-CFF6D7BB79FB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13517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2D21D1-52E2-420B-B491-CFF6D7BB79FB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44376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2D21D1-52E2-420B-B491-CFF6D7BB79FB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6280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2D21D1-52E2-420B-B491-CFF6D7BB79FB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86029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86200"/>
            <a:ext cx="12188825" cy="2971800"/>
          </a:xfrm>
          <a:prstGeom prst="rect">
            <a:avLst/>
          </a:prstGeom>
          <a:gradFill flip="none" rotWithShape="1">
            <a:gsLst>
              <a:gs pos="100000">
                <a:schemeClr val="bg1">
                  <a:lumMod val="65000"/>
                  <a:alpha val="53000"/>
                </a:schemeClr>
              </a:gs>
              <a:gs pos="0">
                <a:schemeClr val="bg1">
                  <a:lumMod val="9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9" rIns="91436" bIns="45719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162" y="3887117"/>
            <a:ext cx="10360501" cy="610820"/>
          </a:xfrm>
        </p:spPr>
        <p:txBody>
          <a:bodyPr/>
          <a:lstStyle>
            <a:lvl1pPr algn="ctr">
              <a:defRPr lang="en-US" sz="40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324" y="4399020"/>
            <a:ext cx="8532178" cy="764440"/>
          </a:xfrm>
        </p:spPr>
        <p:txBody>
          <a:bodyPr>
            <a:normAutofit/>
          </a:bodyPr>
          <a:lstStyle>
            <a:lvl1pPr marL="0" indent="0" algn="ctr">
              <a:buNone/>
              <a:defRPr lang="en-US" sz="2400" kern="120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6094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4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8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20EDDD-2C6D-417D-9CE4-2E1FA3AB344F}" type="datetime1">
              <a:rPr lang="en-US" smtClean="0"/>
              <a:t>6/27/2024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DE275-BE14-4364-AEA2-5F5667C0FD4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1541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E95304-9A13-45DE-9C65-475B82296FBF}" type="datetime1">
              <a:rPr lang="en-US" smtClean="0"/>
              <a:t>6/27/2024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69268-9C8B-4EBF-A9EE-DC5DC2D48D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12494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443" y="273049"/>
            <a:ext cx="4010039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5492" y="273052"/>
            <a:ext cx="6813892" cy="5853113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443" y="1435102"/>
            <a:ext cx="4010039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493" indent="0">
              <a:buNone/>
              <a:defRPr sz="1600"/>
            </a:lvl2pPr>
            <a:lvl3pPr marL="1218987" indent="0">
              <a:buNone/>
              <a:defRPr sz="1300"/>
            </a:lvl3pPr>
            <a:lvl4pPr marL="1828480" indent="0">
              <a:buNone/>
              <a:defRPr sz="1200"/>
            </a:lvl4pPr>
            <a:lvl5pPr marL="2437973" indent="0">
              <a:buNone/>
              <a:defRPr sz="1200"/>
            </a:lvl5pPr>
            <a:lvl6pPr marL="3047467" indent="0">
              <a:buNone/>
              <a:defRPr sz="1200"/>
            </a:lvl6pPr>
            <a:lvl7pPr marL="3656960" indent="0">
              <a:buNone/>
              <a:defRPr sz="1200"/>
            </a:lvl7pPr>
            <a:lvl8pPr marL="4266453" indent="0">
              <a:buNone/>
              <a:defRPr sz="1200"/>
            </a:lvl8pPr>
            <a:lvl9pPr marL="4875947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EE4B91-0913-4572-BEF9-BB2660277299}" type="datetime1">
              <a:rPr lang="en-US" smtClean="0"/>
              <a:t>6/27/2024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69268-9C8B-4EBF-A9EE-DC5DC2D48D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90817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095" y="4800600"/>
            <a:ext cx="7313295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095" y="612775"/>
            <a:ext cx="7313295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493" indent="0">
              <a:buNone/>
              <a:defRPr sz="3700"/>
            </a:lvl2pPr>
            <a:lvl3pPr marL="1218987" indent="0">
              <a:buNone/>
              <a:defRPr sz="3200"/>
            </a:lvl3pPr>
            <a:lvl4pPr marL="1828480" indent="0">
              <a:buNone/>
              <a:defRPr sz="2700"/>
            </a:lvl4pPr>
            <a:lvl5pPr marL="2437973" indent="0">
              <a:buNone/>
              <a:defRPr sz="2700"/>
            </a:lvl5pPr>
            <a:lvl6pPr marL="3047467" indent="0">
              <a:buNone/>
              <a:defRPr sz="2700"/>
            </a:lvl6pPr>
            <a:lvl7pPr marL="3656960" indent="0">
              <a:buNone/>
              <a:defRPr sz="2700"/>
            </a:lvl7pPr>
            <a:lvl8pPr marL="4266453" indent="0">
              <a:buNone/>
              <a:defRPr sz="2700"/>
            </a:lvl8pPr>
            <a:lvl9pPr marL="4875947" indent="0">
              <a:buNone/>
              <a:defRPr sz="27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095" y="5367338"/>
            <a:ext cx="7313295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493" indent="0">
              <a:buNone/>
              <a:defRPr sz="1600"/>
            </a:lvl2pPr>
            <a:lvl3pPr marL="1218987" indent="0">
              <a:buNone/>
              <a:defRPr sz="1300"/>
            </a:lvl3pPr>
            <a:lvl4pPr marL="1828480" indent="0">
              <a:buNone/>
              <a:defRPr sz="1200"/>
            </a:lvl4pPr>
            <a:lvl5pPr marL="2437973" indent="0">
              <a:buNone/>
              <a:defRPr sz="1200"/>
            </a:lvl5pPr>
            <a:lvl6pPr marL="3047467" indent="0">
              <a:buNone/>
              <a:defRPr sz="1200"/>
            </a:lvl6pPr>
            <a:lvl7pPr marL="3656960" indent="0">
              <a:buNone/>
              <a:defRPr sz="1200"/>
            </a:lvl7pPr>
            <a:lvl8pPr marL="4266453" indent="0">
              <a:buNone/>
              <a:defRPr sz="1200"/>
            </a:lvl8pPr>
            <a:lvl9pPr marL="4875947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0FE91-273D-4AA8-A4D1-8D3C3BC2118C}" type="datetime1">
              <a:rPr lang="en-US" smtClean="0"/>
              <a:t>6/27/2024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69268-9C8B-4EBF-A9EE-DC5DC2D48D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38142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178B8-443F-4186-81EF-DD6D1031ECA2}" type="datetime1">
              <a:rPr lang="en-US" smtClean="0"/>
              <a:t>6/27/2024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69268-9C8B-4EBF-A9EE-DC5DC2D48D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41580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274639"/>
            <a:ext cx="274248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441" y="274639"/>
            <a:ext cx="802431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D6A06-9E75-4C3C-84CA-5CAE083F05F3}" type="datetime1">
              <a:rPr lang="en-US" smtClean="0"/>
              <a:t>6/27/2024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69268-9C8B-4EBF-A9EE-DC5DC2D48D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50223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162" y="2130426"/>
            <a:ext cx="10360501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324" y="3886200"/>
            <a:ext cx="8532178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9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4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4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9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23B97-8959-46EB-9EDF-61EC2007C681}" type="datetime1">
              <a:rPr lang="en-US" smtClean="0"/>
              <a:t>6/27/2024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69268-9C8B-4EBF-A9EE-DC5DC2D48D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77184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8DD93-580C-451C-A6B0-FBD863E4737A}" type="datetime1">
              <a:rPr lang="en-US" smtClean="0"/>
              <a:t>6/27/2024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69268-9C8B-4EBF-A9EE-DC5DC2D48D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9236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833" y="4406901"/>
            <a:ext cx="10360501" cy="1362075"/>
          </a:xfrm>
        </p:spPr>
        <p:txBody>
          <a:bodyPr anchor="t"/>
          <a:lstStyle>
            <a:lvl1pPr algn="l">
              <a:defRPr sz="53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833" y="2906713"/>
            <a:ext cx="10360501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49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87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848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97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46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45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94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92A0DF-A208-40AE-A614-445968D15410}" type="datetime1">
              <a:rPr lang="en-US" smtClean="0"/>
              <a:t>6/27/2024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69268-9C8B-4EBF-A9EE-DC5DC2D48D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81707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441" y="1600201"/>
            <a:ext cx="5383398" cy="452596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5986" y="1600201"/>
            <a:ext cx="5383398" cy="452596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35D18-888A-40A8-853A-7AC4A2040748}" type="datetime1">
              <a:rPr lang="en-US" smtClean="0"/>
              <a:t>6/27/2024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69268-9C8B-4EBF-A9EE-DC5DC2D48D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3186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441" y="1535113"/>
            <a:ext cx="5385514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493" indent="0">
              <a:buNone/>
              <a:defRPr sz="2700" b="1"/>
            </a:lvl2pPr>
            <a:lvl3pPr marL="1218987" indent="0">
              <a:buNone/>
              <a:defRPr sz="2400" b="1"/>
            </a:lvl3pPr>
            <a:lvl4pPr marL="1828480" indent="0">
              <a:buNone/>
              <a:defRPr sz="2100" b="1"/>
            </a:lvl4pPr>
            <a:lvl5pPr marL="2437973" indent="0">
              <a:buNone/>
              <a:defRPr sz="2100" b="1"/>
            </a:lvl5pPr>
            <a:lvl6pPr marL="3047467" indent="0">
              <a:buNone/>
              <a:defRPr sz="2100" b="1"/>
            </a:lvl6pPr>
            <a:lvl7pPr marL="3656960" indent="0">
              <a:buNone/>
              <a:defRPr sz="2100" b="1"/>
            </a:lvl7pPr>
            <a:lvl8pPr marL="4266453" indent="0">
              <a:buNone/>
              <a:defRPr sz="2100" b="1"/>
            </a:lvl8pPr>
            <a:lvl9pPr marL="4875947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441" y="2174875"/>
            <a:ext cx="5385514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1756" y="1535113"/>
            <a:ext cx="5387630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493" indent="0">
              <a:buNone/>
              <a:defRPr sz="2700" b="1"/>
            </a:lvl2pPr>
            <a:lvl3pPr marL="1218987" indent="0">
              <a:buNone/>
              <a:defRPr sz="2400" b="1"/>
            </a:lvl3pPr>
            <a:lvl4pPr marL="1828480" indent="0">
              <a:buNone/>
              <a:defRPr sz="2100" b="1"/>
            </a:lvl4pPr>
            <a:lvl5pPr marL="2437973" indent="0">
              <a:buNone/>
              <a:defRPr sz="2100" b="1"/>
            </a:lvl5pPr>
            <a:lvl6pPr marL="3047467" indent="0">
              <a:buNone/>
              <a:defRPr sz="2100" b="1"/>
            </a:lvl6pPr>
            <a:lvl7pPr marL="3656960" indent="0">
              <a:buNone/>
              <a:defRPr sz="2100" b="1"/>
            </a:lvl7pPr>
            <a:lvl8pPr marL="4266453" indent="0">
              <a:buNone/>
              <a:defRPr sz="2100" b="1"/>
            </a:lvl8pPr>
            <a:lvl9pPr marL="4875947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1756" y="2174875"/>
            <a:ext cx="5387630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569D6-5672-4987-B328-C60D8DE044EA}" type="datetime1">
              <a:rPr lang="en-US" smtClean="0"/>
              <a:t>6/27/2024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69268-9C8B-4EBF-A9EE-DC5DC2D48D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58990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CD096-D9F4-4C2A-A3D4-A92991DE8983}" type="datetime1">
              <a:rPr lang="en-US" smtClean="0"/>
              <a:t>6/27/2024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69268-9C8B-4EBF-A9EE-DC5DC2D48D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874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C90D8B8-307A-4993-9315-0D6ADDAA6CEB}"/>
              </a:ext>
            </a:extLst>
          </p:cNvPr>
          <p:cNvCxnSpPr/>
          <p:nvPr userDrawn="1"/>
        </p:nvCxnSpPr>
        <p:spPr>
          <a:xfrm>
            <a:off x="609441" y="6448926"/>
            <a:ext cx="10969943" cy="0"/>
          </a:xfrm>
          <a:prstGeom prst="line">
            <a:avLst/>
          </a:prstGeom>
          <a:ln>
            <a:solidFill>
              <a:schemeClr val="bg1">
                <a:lumMod val="85000"/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val 6">
            <a:extLst>
              <a:ext uri="{FF2B5EF4-FFF2-40B4-BE49-F238E27FC236}">
                <a16:creationId xmlns:a16="http://schemas.microsoft.com/office/drawing/2014/main" id="{149A4D36-ACE7-46EE-977E-260D55BF45D2}"/>
              </a:ext>
            </a:extLst>
          </p:cNvPr>
          <p:cNvSpPr/>
          <p:nvPr userDrawn="1"/>
        </p:nvSpPr>
        <p:spPr>
          <a:xfrm>
            <a:off x="5917949" y="6272463"/>
            <a:ext cx="352926" cy="352926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5836202" y="6244057"/>
            <a:ext cx="516420" cy="385017"/>
          </a:xfrm>
        </p:spPr>
        <p:txBody>
          <a:bodyPr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fld id="{96E69268-9C8B-4EBF-A9EE-DC5DC2D48DC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79363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29F315-A3F5-4817-BFC4-6D6B74B79090}" type="datetime1">
              <a:rPr lang="en-US" smtClean="0"/>
              <a:t>6/27/2024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69268-9C8B-4EBF-A9EE-DC5DC2D48D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874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1000">
              <a:srgbClr val="EEEEEE"/>
            </a:gs>
            <a:gs pos="0">
              <a:schemeClr val="bg1"/>
            </a:gs>
            <a:gs pos="100000">
              <a:schemeClr val="bg1">
                <a:lumMod val="85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441" y="274639"/>
            <a:ext cx="10969943" cy="711081"/>
          </a:xfrm>
          <a:prstGeom prst="rect">
            <a:avLst/>
          </a:prstGeom>
        </p:spPr>
        <p:txBody>
          <a:bodyPr vert="horz" lIns="121899" tIns="60949" rIns="121899" bIns="60949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441" y="1138425"/>
            <a:ext cx="10969943" cy="4987739"/>
          </a:xfrm>
          <a:prstGeom prst="rect">
            <a:avLst/>
          </a:prstGeom>
        </p:spPr>
        <p:txBody>
          <a:bodyPr vert="horz" lIns="121899" tIns="60949" rIns="121899" bIns="6094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441" y="6356351"/>
            <a:ext cx="2844059" cy="365125"/>
          </a:xfrm>
          <a:prstGeom prst="rect">
            <a:avLst/>
          </a:prstGeom>
        </p:spPr>
        <p:txBody>
          <a:bodyPr vert="horz" lIns="121899" tIns="60949" rIns="121899" bIns="60949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690CEA-D88F-4A15-89D8-58E9BD6332FD}" type="datetime1">
              <a:rPr lang="en-US" smtClean="0"/>
              <a:t>6/27/2024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4515" y="6356351"/>
            <a:ext cx="3859795" cy="365125"/>
          </a:xfrm>
          <a:prstGeom prst="rect">
            <a:avLst/>
          </a:prstGeom>
        </p:spPr>
        <p:txBody>
          <a:bodyPr vert="horz" lIns="121899" tIns="60949" rIns="121899" bIns="60949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5325" y="6356351"/>
            <a:ext cx="2844059" cy="365125"/>
          </a:xfrm>
          <a:prstGeom prst="rect">
            <a:avLst/>
          </a:prstGeom>
        </p:spPr>
        <p:txBody>
          <a:bodyPr vert="horz" lIns="121899" tIns="60949" rIns="121899" bIns="60949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E69268-9C8B-4EBF-A9EE-DC5DC2D48D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45080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63" r:id="rId8"/>
    <p:sldLayoutId id="2147483662" r:id="rId9"/>
    <p:sldLayoutId id="2147483655" r:id="rId10"/>
    <p:sldLayoutId id="2147483656" r:id="rId11"/>
    <p:sldLayoutId id="2147483657" r:id="rId12"/>
    <p:sldLayoutId id="2147483658" r:id="rId13"/>
    <p:sldLayoutId id="2147483659" r:id="rId14"/>
  </p:sldLayoutIdLst>
  <p:hf hdr="0" ftr="0" dt="0"/>
  <p:txStyles>
    <p:titleStyle>
      <a:lvl1pPr algn="l" defTabSz="1218987" rtl="0" eaLnBrk="1" latinLnBrk="0" hangingPunct="1"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20" indent="-457120" algn="l" defTabSz="1218987" rtl="0" eaLnBrk="1" latinLnBrk="0" hangingPunct="1">
        <a:spcBef>
          <a:spcPct val="20000"/>
        </a:spcBef>
        <a:buFont typeface="Arial" pitchFamily="34" charset="0"/>
        <a:buChar char="•"/>
        <a:defRPr sz="3600" kern="1200">
          <a:solidFill>
            <a:schemeClr val="tx1"/>
          </a:solidFill>
          <a:latin typeface="+mj-lt"/>
          <a:ea typeface="+mn-ea"/>
          <a:cs typeface="+mn-cs"/>
        </a:defRPr>
      </a:lvl1pPr>
      <a:lvl2pPr marL="990427" indent="-380933" algn="l" defTabSz="1218987" rtl="0" eaLnBrk="1" latinLnBrk="0" hangingPunct="1">
        <a:spcBef>
          <a:spcPct val="20000"/>
        </a:spcBef>
        <a:buFont typeface="Arial" pitchFamily="34" charset="0"/>
        <a:buChar char="–"/>
        <a:defRPr sz="3200" kern="1200">
          <a:solidFill>
            <a:schemeClr val="tx1"/>
          </a:solidFill>
          <a:latin typeface="+mj-lt"/>
          <a:ea typeface="+mn-ea"/>
          <a:cs typeface="+mn-cs"/>
        </a:defRPr>
      </a:lvl2pPr>
      <a:lvl3pPr marL="1523733" indent="-304747" algn="l" defTabSz="1218987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j-lt"/>
          <a:ea typeface="+mn-ea"/>
          <a:cs typeface="+mn-cs"/>
        </a:defRPr>
      </a:lvl3pPr>
      <a:lvl4pPr marL="2133227" indent="-304747" algn="l" defTabSz="1218987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j-lt"/>
          <a:ea typeface="+mn-ea"/>
          <a:cs typeface="+mn-cs"/>
        </a:defRPr>
      </a:lvl4pPr>
      <a:lvl5pPr marL="2742720" indent="-304747" algn="l" defTabSz="1218987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j-lt"/>
          <a:ea typeface="+mn-ea"/>
          <a:cs typeface="+mn-cs"/>
        </a:defRPr>
      </a:lvl5pPr>
      <a:lvl6pPr marL="3352213" indent="-304747" algn="l" defTabSz="1218987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07" indent="-304747" algn="l" defTabSz="1218987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200" indent="-304747" algn="l" defTabSz="1218987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693" indent="-304747" algn="l" defTabSz="1218987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9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8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48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97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46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45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94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C9D2BAF2-6E03-4B24-8EE4-0AF3286EFC48}"/>
              </a:ext>
            </a:extLst>
          </p:cNvPr>
          <p:cNvSpPr/>
          <p:nvPr/>
        </p:nvSpPr>
        <p:spPr>
          <a:xfrm>
            <a:off x="0" y="2433382"/>
            <a:ext cx="9982844" cy="4406289"/>
          </a:xfrm>
          <a:prstGeom prst="rect">
            <a:avLst/>
          </a:prstGeom>
          <a:solidFill>
            <a:srgbClr val="9F8A6F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052CEEB-1510-4449-A435-7628D31D6F07}"/>
              </a:ext>
            </a:extLst>
          </p:cNvPr>
          <p:cNvSpPr txBox="1"/>
          <p:nvPr/>
        </p:nvSpPr>
        <p:spPr>
          <a:xfrm>
            <a:off x="1110561" y="2566982"/>
            <a:ext cx="7761722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8800" b="1" dirty="0">
                <a:solidFill>
                  <a:schemeClr val="bg1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Plant stem cells in cosmetics</a:t>
            </a:r>
            <a:endParaRPr lang="en-IN" sz="6600" dirty="0">
              <a:solidFill>
                <a:schemeClr val="bg1"/>
              </a:solidFill>
              <a:latin typeface="Times New Roman" panose="02020603050405020304" pitchFamily="18" charset="0"/>
              <a:ea typeface="Open Sans" panose="020B0606030504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D9BFEA2-1A42-440F-8C87-A6BD42F27F99}"/>
              </a:ext>
            </a:extLst>
          </p:cNvPr>
          <p:cNvSpPr txBox="1"/>
          <p:nvPr/>
        </p:nvSpPr>
        <p:spPr>
          <a:xfrm>
            <a:off x="1701924" y="5661248"/>
            <a:ext cx="64807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>
                    <a:lumMod val="9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By: </a:t>
            </a:r>
            <a:r>
              <a:rPr lang="en-US" sz="2800" dirty="0" err="1">
                <a:solidFill>
                  <a:schemeClr val="bg1">
                    <a:lumMod val="9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Fateme</a:t>
            </a:r>
            <a:r>
              <a:rPr lang="en-US" sz="2800" dirty="0">
                <a:solidFill>
                  <a:schemeClr val="bg1">
                    <a:lumMod val="9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 </a:t>
            </a:r>
            <a:r>
              <a:rPr lang="en-US" sz="2800" dirty="0" err="1">
                <a:solidFill>
                  <a:schemeClr val="bg1">
                    <a:lumMod val="9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Faryadras</a:t>
            </a:r>
            <a:endParaRPr lang="en-US" sz="2800" dirty="0">
              <a:solidFill>
                <a:schemeClr val="bg1">
                  <a:lumMod val="95000"/>
                </a:schemeClr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75847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B25E681-9DF4-45C4-9BA6-3745CE49052E}"/>
              </a:ext>
            </a:extLst>
          </p:cNvPr>
          <p:cNvSpPr/>
          <p:nvPr/>
        </p:nvSpPr>
        <p:spPr>
          <a:xfrm>
            <a:off x="0" y="0"/>
            <a:ext cx="12188824" cy="3429000"/>
          </a:xfrm>
          <a:prstGeom prst="rect">
            <a:avLst/>
          </a:prstGeom>
          <a:solidFill>
            <a:schemeClr val="tx2">
              <a:lumMod val="5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867CA7E0-FC2F-426B-89DC-458AD3B6F87F}"/>
              </a:ext>
            </a:extLst>
          </p:cNvPr>
          <p:cNvSpPr/>
          <p:nvPr/>
        </p:nvSpPr>
        <p:spPr>
          <a:xfrm>
            <a:off x="332972" y="4052122"/>
            <a:ext cx="866866" cy="866866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8F9EE3C-EF80-4724-9799-42E08C64A303}"/>
              </a:ext>
            </a:extLst>
          </p:cNvPr>
          <p:cNvSpPr/>
          <p:nvPr/>
        </p:nvSpPr>
        <p:spPr>
          <a:xfrm>
            <a:off x="1199838" y="3885391"/>
            <a:ext cx="446449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US" sz="1800" dirty="0">
                <a:solidFill>
                  <a:schemeClr val="bg1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Senescence is described as a natural process in which after dividing 50 times, the cell loses its ability to undergo any further divisions</a:t>
            </a:r>
            <a:endParaRPr lang="en-IN" b="1" dirty="0">
              <a:solidFill>
                <a:schemeClr val="bg1"/>
              </a:solidFill>
              <a:latin typeface="Gadugi" panose="020B0502040204020203" pitchFamily="34" charset="0"/>
              <a:ea typeface="Gadugi" panose="020B0502040204020203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A07518E-A7DF-4E84-8A2D-32782BE667EE}"/>
              </a:ext>
            </a:extLst>
          </p:cNvPr>
          <p:cNvSpPr txBox="1"/>
          <p:nvPr/>
        </p:nvSpPr>
        <p:spPr>
          <a:xfrm>
            <a:off x="477788" y="303809"/>
            <a:ext cx="388843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Reversing signs of senescence in fbroblast cells</a:t>
            </a:r>
            <a:endParaRPr lang="en-IN" sz="4800" b="1" dirty="0">
              <a:solidFill>
                <a:schemeClr val="bg1"/>
              </a:solidFill>
              <a:latin typeface="Times New Roman" panose="02020603050405020304" pitchFamily="18" charset="0"/>
              <a:ea typeface="Open Sans" panose="020B0606030504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E3AE482-624A-4061-89BC-211C763BDA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0357" y="990903"/>
            <a:ext cx="6598467" cy="4876194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D37343-E3A7-4B01-B5CC-911B12BC75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69268-9C8B-4EBF-A9EE-DC5DC2D48DC3}" type="slidenum">
              <a:rPr lang="en-US" smtClean="0">
                <a:solidFill>
                  <a:schemeClr val="bg1"/>
                </a:solidFill>
              </a:rPr>
              <a:pPr/>
              <a:t>10</a:t>
            </a:fld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43321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F8A6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5F98180-45CF-4163-BC5E-CA44C3252D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Anti‑wrinkle effect</a:t>
            </a:r>
            <a:endParaRPr lang="en-IN" sz="4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76F6B663-B66C-49BB-A1A7-09355B049057}"/>
              </a:ext>
            </a:extLst>
          </p:cNvPr>
          <p:cNvSpPr/>
          <p:nvPr/>
        </p:nvSpPr>
        <p:spPr>
          <a:xfrm>
            <a:off x="600965" y="3645024"/>
            <a:ext cx="273630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en-US" sz="2000" dirty="0">
                <a:solidFill>
                  <a:schemeClr val="bg1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The application of </a:t>
            </a:r>
            <a:r>
              <a:rPr lang="en-US" sz="2000" dirty="0" err="1">
                <a:solidFill>
                  <a:schemeClr val="bg1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PhytoCellTecTM</a:t>
            </a:r>
            <a:r>
              <a:rPr lang="en-US" sz="2000">
                <a:solidFill>
                  <a:schemeClr val="bg1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 Malus </a:t>
            </a:r>
            <a:r>
              <a:rPr lang="en-US" sz="2000" dirty="0">
                <a:solidFill>
                  <a:schemeClr val="bg1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domestica cream was reported to markedly reduce the depth of the wrinkle after a period of 2 weeks and then 4 weeks.</a:t>
            </a:r>
            <a:endParaRPr lang="en-IN" sz="2800" dirty="0">
              <a:solidFill>
                <a:schemeClr val="bg1"/>
              </a:solidFill>
              <a:latin typeface="Gadugi" panose="020B0502040204020203" pitchFamily="34" charset="0"/>
              <a:ea typeface="Gadugi" panose="020B0502040204020203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928C78B-8125-41BF-AED6-FF863F4303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8148" y="1556792"/>
            <a:ext cx="8012350" cy="490009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EEFA20B-85E7-4E5E-B1F5-17305B9B76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3852" y="1598470"/>
            <a:ext cx="1830530" cy="1830530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09B5CF-A8A8-4129-BF0C-498FBA8372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69268-9C8B-4EBF-A9EE-DC5DC2D48DC3}" type="slidenum">
              <a:rPr lang="en-US" smtClean="0">
                <a:solidFill>
                  <a:schemeClr val="bg1"/>
                </a:solidFill>
              </a:rPr>
              <a:pPr/>
              <a:t>11</a:t>
            </a:fld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15522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F2F92D-5E3F-48DD-8C02-C972A8708B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441" y="274639"/>
            <a:ext cx="10969943" cy="711081"/>
          </a:xfrm>
        </p:spPr>
        <p:txBody>
          <a:bodyPr/>
          <a:lstStyle/>
          <a:p>
            <a:pPr algn="ctr"/>
            <a:r>
              <a:rPr lang="en-US" sz="48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Marketed products</a:t>
            </a:r>
            <a:endParaRPr lang="en-IN" sz="8000" b="1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ea typeface="Open Sans" panose="020B0606030504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5185E07-CCE1-4B71-94B3-EEEFA64B7CC5}"/>
              </a:ext>
            </a:extLst>
          </p:cNvPr>
          <p:cNvSpPr/>
          <p:nvPr/>
        </p:nvSpPr>
        <p:spPr>
          <a:xfrm>
            <a:off x="987424" y="2811306"/>
            <a:ext cx="3297830" cy="277793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D8353AD6-4589-4B65-BAEB-D1521C87D414}"/>
              </a:ext>
            </a:extLst>
          </p:cNvPr>
          <p:cNvSpPr/>
          <p:nvPr/>
        </p:nvSpPr>
        <p:spPr>
          <a:xfrm>
            <a:off x="1558924" y="1549575"/>
            <a:ext cx="2154830" cy="2154830"/>
          </a:xfrm>
          <a:prstGeom prst="ellipse">
            <a:avLst/>
          </a:prstGeom>
          <a:solidFill>
            <a:schemeClr val="accent2"/>
          </a:solidFill>
          <a:ln w="2032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1BDECEB-3B30-4FD7-AAA7-196649E9CCFB}"/>
              </a:ext>
            </a:extLst>
          </p:cNvPr>
          <p:cNvSpPr txBox="1"/>
          <p:nvPr/>
        </p:nvSpPr>
        <p:spPr>
          <a:xfrm>
            <a:off x="1873951" y="2234498"/>
            <a:ext cx="152477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Uttwiler</a:t>
            </a:r>
            <a:endParaRPr 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spatlauber</a:t>
            </a:r>
            <a:endParaRPr lang="en-IN" dirty="0">
              <a:solidFill>
                <a:schemeClr val="bg1"/>
              </a:solidFill>
              <a:latin typeface="Times New Roman" panose="02020603050405020304" pitchFamily="18" charset="0"/>
              <a:ea typeface="Open Sans" panose="020B0606030504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6149AE6A-F219-44FD-9F7C-D0408B1F68ED}"/>
              </a:ext>
            </a:extLst>
          </p:cNvPr>
          <p:cNvSpPr/>
          <p:nvPr/>
        </p:nvSpPr>
        <p:spPr>
          <a:xfrm>
            <a:off x="4445497" y="2811306"/>
            <a:ext cx="3297830" cy="277793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06EE6B14-53C1-4C63-B89B-7C9B2599BADA}"/>
              </a:ext>
            </a:extLst>
          </p:cNvPr>
          <p:cNvSpPr/>
          <p:nvPr/>
        </p:nvSpPr>
        <p:spPr>
          <a:xfrm>
            <a:off x="5016997" y="1549575"/>
            <a:ext cx="2154830" cy="2154830"/>
          </a:xfrm>
          <a:prstGeom prst="ellipse">
            <a:avLst/>
          </a:prstGeom>
          <a:solidFill>
            <a:schemeClr val="accent3"/>
          </a:solidFill>
          <a:ln w="2032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0B3E968-0CA0-4A39-A2BD-450A706E9B13}"/>
              </a:ext>
            </a:extLst>
          </p:cNvPr>
          <p:cNvSpPr txBox="1"/>
          <p:nvPr/>
        </p:nvSpPr>
        <p:spPr>
          <a:xfrm>
            <a:off x="5166826" y="1988751"/>
            <a:ext cx="194380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tomato </a:t>
            </a:r>
          </a:p>
          <a:p>
            <a:pPr algn="ctr"/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(Lycopersicon</a:t>
            </a:r>
          </a:p>
          <a:p>
            <a:pPr algn="ctr"/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esculentum)</a:t>
            </a:r>
            <a:endParaRPr lang="en-IN" dirty="0">
              <a:solidFill>
                <a:schemeClr val="bg1"/>
              </a:solidFill>
              <a:latin typeface="Times New Roman" panose="02020603050405020304" pitchFamily="18" charset="0"/>
              <a:ea typeface="Open Sans" panose="020B0606030504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0BAA12B6-3AFE-4791-9481-E49B8D4B2E59}"/>
              </a:ext>
            </a:extLst>
          </p:cNvPr>
          <p:cNvSpPr/>
          <p:nvPr/>
        </p:nvSpPr>
        <p:spPr>
          <a:xfrm>
            <a:off x="7903570" y="2811306"/>
            <a:ext cx="3297830" cy="277793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80BB504F-ADE5-4513-9B89-6AED52BC405E}"/>
              </a:ext>
            </a:extLst>
          </p:cNvPr>
          <p:cNvSpPr/>
          <p:nvPr/>
        </p:nvSpPr>
        <p:spPr>
          <a:xfrm>
            <a:off x="8475070" y="1549575"/>
            <a:ext cx="2154830" cy="2154830"/>
          </a:xfrm>
          <a:prstGeom prst="ellipse">
            <a:avLst/>
          </a:prstGeom>
          <a:solidFill>
            <a:schemeClr val="accent4"/>
          </a:solidFill>
          <a:ln w="2032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40A3A9C-0E87-4E60-93CF-28AE11D26D90}"/>
              </a:ext>
            </a:extLst>
          </p:cNvPr>
          <p:cNvSpPr txBox="1"/>
          <p:nvPr/>
        </p:nvSpPr>
        <p:spPr>
          <a:xfrm>
            <a:off x="8545382" y="2273047"/>
            <a:ext cx="201420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Leontopodium</a:t>
            </a:r>
          </a:p>
          <a:p>
            <a:pPr algn="ctr"/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alpinum</a:t>
            </a:r>
            <a:endParaRPr lang="en-IN" dirty="0">
              <a:solidFill>
                <a:schemeClr val="bg1"/>
              </a:solidFill>
              <a:latin typeface="Times New Roman" panose="02020603050405020304" pitchFamily="18" charset="0"/>
              <a:ea typeface="Open Sans" panose="020B0606030504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8C730790-62F4-4CBB-9091-31D2ABBC0881}"/>
              </a:ext>
            </a:extLst>
          </p:cNvPr>
          <p:cNvSpPr/>
          <p:nvPr/>
        </p:nvSpPr>
        <p:spPr>
          <a:xfrm>
            <a:off x="1276350" y="3888485"/>
            <a:ext cx="280035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en-US" dirty="0"/>
              <a:t>reversing the process of ageing of skin fbroblast cells</a:t>
            </a:r>
            <a:endParaRPr lang="en-IN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A3FB7276-6E86-42BA-8C99-08F615C85101}"/>
              </a:ext>
            </a:extLst>
          </p:cNvPr>
          <p:cNvSpPr/>
          <p:nvPr/>
        </p:nvSpPr>
        <p:spPr>
          <a:xfrm>
            <a:off x="4694237" y="3888485"/>
            <a:ext cx="280035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en-US" sz="2200" dirty="0"/>
              <a:t>protecting skin from adverse </a:t>
            </a:r>
            <a:r>
              <a:rPr lang="en-US" sz="2200" dirty="0" err="1"/>
              <a:t>efects</a:t>
            </a:r>
            <a:r>
              <a:rPr lang="en-US" sz="2200" dirty="0"/>
              <a:t> caused due to toxicity of heavy metals</a:t>
            </a:r>
            <a:endParaRPr lang="en-IN" sz="22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FD547A96-C208-454E-96EC-9A37E042BE24}"/>
              </a:ext>
            </a:extLst>
          </p:cNvPr>
          <p:cNvSpPr/>
          <p:nvPr/>
        </p:nvSpPr>
        <p:spPr>
          <a:xfrm>
            <a:off x="8152310" y="3888485"/>
            <a:ext cx="280035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en-US" dirty="0"/>
              <a:t>anti-collagenase and anti-ageing</a:t>
            </a:r>
            <a:endParaRPr lang="en-IN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8A0675A-A9F4-4202-AB2B-3BCC5D0725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1901" y="5335035"/>
            <a:ext cx="2428875" cy="1114425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625B06-E601-4046-B435-788BC3F1BB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21174" y="6256951"/>
            <a:ext cx="516420" cy="385017"/>
          </a:xfrm>
        </p:spPr>
        <p:txBody>
          <a:bodyPr/>
          <a:lstStyle/>
          <a:p>
            <a:fld id="{96E69268-9C8B-4EBF-A9EE-DC5DC2D48DC3}" type="slidenum">
              <a:rPr lang="en-US" smtClean="0">
                <a:solidFill>
                  <a:schemeClr val="tx1"/>
                </a:solidFill>
              </a:rPr>
              <a:pPr/>
              <a:t>12</a:t>
            </a:fld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5266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2A433508-848E-49C4-B828-AA6EEB84E039}"/>
              </a:ext>
            </a:extLst>
          </p:cNvPr>
          <p:cNvSpPr/>
          <p:nvPr/>
        </p:nvSpPr>
        <p:spPr>
          <a:xfrm>
            <a:off x="6114529" y="0"/>
            <a:ext cx="6094412" cy="6865034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23" name="Slide Number Placeholder 22">
            <a:extLst>
              <a:ext uri="{FF2B5EF4-FFF2-40B4-BE49-F238E27FC236}">
                <a16:creationId xmlns:a16="http://schemas.microsoft.com/office/drawing/2014/main" id="{C68EF812-F07B-4B4D-AA0C-647E662B34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69268-9C8B-4EBF-A9EE-DC5DC2D48DC3}" type="slidenum">
              <a:rPr lang="en-US" smtClean="0">
                <a:solidFill>
                  <a:schemeClr val="tx1"/>
                </a:solidFill>
              </a:rPr>
              <a:pPr/>
              <a:t>13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A620D33-40A2-49AC-A83D-DA601C5417D6}"/>
              </a:ext>
            </a:extLst>
          </p:cNvPr>
          <p:cNvSpPr txBox="1"/>
          <p:nvPr/>
        </p:nvSpPr>
        <p:spPr>
          <a:xfrm>
            <a:off x="473611" y="353556"/>
            <a:ext cx="38884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conclusion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A5A555E6-45AF-4AB6-8011-D44BD9ACF0D0}"/>
              </a:ext>
            </a:extLst>
          </p:cNvPr>
          <p:cNvSpPr/>
          <p:nvPr/>
        </p:nvSpPr>
        <p:spPr>
          <a:xfrm>
            <a:off x="7377422" y="913425"/>
            <a:ext cx="352839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US" sz="1800" b="0" i="0" dirty="0">
                <a:solidFill>
                  <a:srgbClr val="222222"/>
                </a:solidFill>
                <a:effectLst/>
                <a:latin typeface="Gadugi" panose="020B0502040204020203" pitchFamily="34" charset="0"/>
                <a:ea typeface="Gadugi" panose="020B0502040204020203" pitchFamily="34" charset="0"/>
              </a:rPr>
              <a:t>The extracts obtained from plant stem cells are a source of many active substances, such as polyphenols, phenolic acids, triterpenes, flavonoids, carotenoids, fatty acids, sugars, and peptides, which give the anti-aging properties.</a:t>
            </a:r>
            <a:endParaRPr lang="en-IN" sz="1800" dirty="0">
              <a:solidFill>
                <a:schemeClr val="tx1">
                  <a:lumMod val="75000"/>
                  <a:lumOff val="25000"/>
                </a:schemeClr>
              </a:solidFill>
              <a:latin typeface="Gadugi" panose="020B0502040204020203" pitchFamily="34" charset="0"/>
              <a:ea typeface="Gadugi" panose="020B0502040204020203" pitchFamily="34" charset="0"/>
              <a:cs typeface="Arial" panose="020B0604020202020204" pitchFamily="34" charset="0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9B2D0C7D-2248-4947-88A4-2DD481F9E28F}"/>
              </a:ext>
            </a:extLst>
          </p:cNvPr>
          <p:cNvSpPr/>
          <p:nvPr/>
        </p:nvSpPr>
        <p:spPr>
          <a:xfrm>
            <a:off x="7504112" y="3634504"/>
            <a:ext cx="3528392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US" sz="1800" dirty="0">
                <a:latin typeface="Gadugi" panose="020B0502040204020203" pitchFamily="34" charset="0"/>
                <a:ea typeface="Gadugi" panose="020B0502040204020203" pitchFamily="34" charset="0"/>
              </a:rPr>
              <a:t>It will prove to be a highly rewarding proposition if the genes responsible for conferring the </a:t>
            </a:r>
            <a:r>
              <a:rPr lang="en-US" sz="1800" dirty="0" err="1">
                <a:latin typeface="Gadugi" panose="020B0502040204020203" pitchFamily="34" charset="0"/>
                <a:ea typeface="Gadugi" panose="020B0502040204020203" pitchFamily="34" charset="0"/>
              </a:rPr>
              <a:t>benefcial</a:t>
            </a:r>
            <a:r>
              <a:rPr lang="en-US" sz="1800" dirty="0">
                <a:latin typeface="Gadugi" panose="020B0502040204020203" pitchFamily="34" charset="0"/>
                <a:ea typeface="Gadugi" panose="020B0502040204020203" pitchFamily="34" charset="0"/>
              </a:rPr>
              <a:t> traits of stem cells on humans are </a:t>
            </a:r>
            <a:r>
              <a:rPr lang="en-US" sz="1800" dirty="0" err="1">
                <a:latin typeface="Gadugi" panose="020B0502040204020203" pitchFamily="34" charset="0"/>
                <a:ea typeface="Gadugi" panose="020B0502040204020203" pitchFamily="34" charset="0"/>
              </a:rPr>
              <a:t>identifed</a:t>
            </a:r>
            <a:r>
              <a:rPr lang="en-US" sz="1800" dirty="0">
                <a:latin typeface="Gadugi" panose="020B0502040204020203" pitchFamily="34" charset="0"/>
                <a:ea typeface="Gadugi" panose="020B0502040204020203" pitchFamily="34" charset="0"/>
              </a:rPr>
              <a:t>. This would hasten the process of natural healing, achieving yet another goal of the healthcare system.</a:t>
            </a:r>
            <a:endParaRPr lang="en-IN" sz="1800" dirty="0">
              <a:solidFill>
                <a:schemeClr val="tx1">
                  <a:lumMod val="75000"/>
                  <a:lumOff val="25000"/>
                </a:schemeClr>
              </a:solidFill>
              <a:latin typeface="Gadugi" panose="020B0502040204020203" pitchFamily="34" charset="0"/>
              <a:ea typeface="Gadugi" panose="020B0502040204020203" pitchFamily="34" charset="0"/>
              <a:cs typeface="Arial" panose="020B0604020202020204" pitchFamily="34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A1A0730F-08AB-4C56-BBC2-A12FA4C2CEC5}"/>
              </a:ext>
            </a:extLst>
          </p:cNvPr>
          <p:cNvSpPr/>
          <p:nvPr/>
        </p:nvSpPr>
        <p:spPr>
          <a:xfrm>
            <a:off x="5389562" y="1122997"/>
            <a:ext cx="1409700" cy="14097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36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</a:t>
            </a: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1878E16C-FE3C-4464-B3AD-F3AD9E60B9AC}"/>
              </a:ext>
            </a:extLst>
          </p:cNvPr>
          <p:cNvSpPr/>
          <p:nvPr/>
        </p:nvSpPr>
        <p:spPr>
          <a:xfrm>
            <a:off x="5368788" y="3722078"/>
            <a:ext cx="1409700" cy="14097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36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302573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F2F92D-5E3F-48DD-8C02-C972A8708B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441" y="274639"/>
            <a:ext cx="10969943" cy="711081"/>
          </a:xfrm>
        </p:spPr>
        <p:txBody>
          <a:bodyPr/>
          <a:lstStyle/>
          <a:p>
            <a:pPr algn="ctr"/>
            <a:r>
              <a:rPr lang="en-IN" b="1" dirty="0">
                <a:solidFill>
                  <a:schemeClr val="accent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References</a:t>
            </a:r>
          </a:p>
        </p:txBody>
      </p:sp>
      <p:sp>
        <p:nvSpPr>
          <p:cNvPr id="23" name="Slide Number Placeholder 22">
            <a:extLst>
              <a:ext uri="{FF2B5EF4-FFF2-40B4-BE49-F238E27FC236}">
                <a16:creationId xmlns:a16="http://schemas.microsoft.com/office/drawing/2014/main" id="{C68EF812-F07B-4B4D-AA0C-647E662B34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21174" y="6198344"/>
            <a:ext cx="516420" cy="385017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14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894F061-C4BB-415E-AE67-702BEF2778E4}"/>
              </a:ext>
            </a:extLst>
          </p:cNvPr>
          <p:cNvSpPr/>
          <p:nvPr/>
        </p:nvSpPr>
        <p:spPr>
          <a:xfrm>
            <a:off x="1247451" y="1484784"/>
            <a:ext cx="855097" cy="85509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FD9946F-3188-4C05-996D-2BE8F0C6AEA2}"/>
              </a:ext>
            </a:extLst>
          </p:cNvPr>
          <p:cNvSpPr/>
          <p:nvPr/>
        </p:nvSpPr>
        <p:spPr>
          <a:xfrm>
            <a:off x="2380143" y="1549187"/>
            <a:ext cx="8561230" cy="726289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fontAlgn="base">
              <a:lnSpc>
                <a:spcPct val="120000"/>
              </a:lnSpc>
            </a:pPr>
            <a:r>
              <a:rPr lang="en-US" sz="1800" b="0" i="0" dirty="0">
                <a:solidFill>
                  <a:srgbClr val="222222"/>
                </a:solidFill>
                <a:effectLst/>
                <a:latin typeface="Gadugi" panose="020B0502040204020203" pitchFamily="34" charset="0"/>
                <a:ea typeface="Gadugi" panose="020B0502040204020203" pitchFamily="34" charset="0"/>
              </a:rPr>
              <a:t>Gomes, C., Silva, A. C., Marques, A. C., Sousa Lobo, J., &amp; Amaral, M. H. (2020). Biotechnology applied to cosmetics and aesthetic medicines. </a:t>
            </a:r>
            <a:r>
              <a:rPr lang="en-US" sz="1800" b="0" i="1" dirty="0">
                <a:solidFill>
                  <a:srgbClr val="222222"/>
                </a:solidFill>
                <a:effectLst/>
                <a:latin typeface="Gadugi" panose="020B0502040204020203" pitchFamily="34" charset="0"/>
                <a:ea typeface="Gadugi" panose="020B0502040204020203" pitchFamily="34" charset="0"/>
              </a:rPr>
              <a:t>Cosmetics</a:t>
            </a:r>
            <a:r>
              <a:rPr lang="en-US" sz="1800" b="0" i="0" dirty="0">
                <a:solidFill>
                  <a:srgbClr val="222222"/>
                </a:solidFill>
                <a:effectLst/>
                <a:latin typeface="Gadugi" panose="020B0502040204020203" pitchFamily="34" charset="0"/>
                <a:ea typeface="Gadugi" panose="020B0502040204020203" pitchFamily="34" charset="0"/>
              </a:rPr>
              <a:t>, </a:t>
            </a:r>
            <a:r>
              <a:rPr lang="en-US" sz="1800" b="0" i="1" dirty="0">
                <a:solidFill>
                  <a:srgbClr val="222222"/>
                </a:solidFill>
                <a:effectLst/>
                <a:latin typeface="Gadugi" panose="020B0502040204020203" pitchFamily="34" charset="0"/>
                <a:ea typeface="Gadugi" panose="020B0502040204020203" pitchFamily="34" charset="0"/>
              </a:rPr>
              <a:t>7</a:t>
            </a:r>
            <a:r>
              <a:rPr lang="en-US" sz="1800" b="0" i="0" dirty="0">
                <a:solidFill>
                  <a:srgbClr val="222222"/>
                </a:solidFill>
                <a:effectLst/>
                <a:latin typeface="Gadugi" panose="020B0502040204020203" pitchFamily="34" charset="0"/>
                <a:ea typeface="Gadugi" panose="020B0502040204020203" pitchFamily="34" charset="0"/>
              </a:rPr>
              <a:t>(2), 33.</a:t>
            </a:r>
            <a:endParaRPr lang="en-IN" sz="1800" dirty="0">
              <a:solidFill>
                <a:schemeClr val="tx1">
                  <a:lumMod val="65000"/>
                  <a:lumOff val="35000"/>
                </a:schemeClr>
              </a:solidFill>
              <a:latin typeface="Gadugi" panose="020B0502040204020203" pitchFamily="34" charset="0"/>
              <a:ea typeface="Gadugi" panose="020B0502040204020203" pitchFamily="34" charset="0"/>
              <a:cs typeface="Open Sans" panose="020B0606030504020204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CCB8FA3-E692-4570-89BC-3A3BF2E71A89}"/>
              </a:ext>
            </a:extLst>
          </p:cNvPr>
          <p:cNvSpPr/>
          <p:nvPr/>
        </p:nvSpPr>
        <p:spPr>
          <a:xfrm>
            <a:off x="1247451" y="2566667"/>
            <a:ext cx="855097" cy="85509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8FF3362-C25E-4D5E-BB17-A4FAC16B70E2}"/>
              </a:ext>
            </a:extLst>
          </p:cNvPr>
          <p:cNvSpPr/>
          <p:nvPr/>
        </p:nvSpPr>
        <p:spPr>
          <a:xfrm>
            <a:off x="2344438" y="2595082"/>
            <a:ext cx="8561230" cy="726289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fontAlgn="base">
              <a:lnSpc>
                <a:spcPct val="120000"/>
              </a:lnSpc>
            </a:pPr>
            <a:r>
              <a:rPr lang="en-US" sz="1800" b="0" i="0" dirty="0">
                <a:solidFill>
                  <a:srgbClr val="222222"/>
                </a:solidFill>
                <a:effectLst/>
                <a:latin typeface="Gadugi" panose="020B0502040204020203" pitchFamily="34" charset="0"/>
                <a:ea typeface="Gadugi" panose="020B0502040204020203" pitchFamily="34" charset="0"/>
              </a:rPr>
              <a:t>Aggarwal, S., Sardana, C., Ozturk, M., &amp; Sarwat, M. (2020). Plant stem cells and their applications: special emphasis on their marketed products. </a:t>
            </a:r>
            <a:r>
              <a:rPr lang="en-US" sz="1800" b="0" i="1" dirty="0">
                <a:solidFill>
                  <a:srgbClr val="222222"/>
                </a:solidFill>
                <a:effectLst/>
                <a:latin typeface="Gadugi" panose="020B0502040204020203" pitchFamily="34" charset="0"/>
                <a:ea typeface="Gadugi" panose="020B0502040204020203" pitchFamily="34" charset="0"/>
              </a:rPr>
              <a:t>3 Biotech</a:t>
            </a:r>
            <a:r>
              <a:rPr lang="en-US" sz="1800" b="0" i="0" dirty="0">
                <a:solidFill>
                  <a:srgbClr val="222222"/>
                </a:solidFill>
                <a:effectLst/>
                <a:latin typeface="Gadugi" panose="020B0502040204020203" pitchFamily="34" charset="0"/>
                <a:ea typeface="Gadugi" panose="020B0502040204020203" pitchFamily="34" charset="0"/>
              </a:rPr>
              <a:t>, </a:t>
            </a:r>
            <a:r>
              <a:rPr lang="en-US" sz="1800" b="0" i="1" dirty="0">
                <a:solidFill>
                  <a:srgbClr val="222222"/>
                </a:solidFill>
                <a:effectLst/>
                <a:latin typeface="Gadugi" panose="020B0502040204020203" pitchFamily="34" charset="0"/>
                <a:ea typeface="Gadugi" panose="020B0502040204020203" pitchFamily="34" charset="0"/>
              </a:rPr>
              <a:t>10</a:t>
            </a:r>
            <a:r>
              <a:rPr lang="en-US" sz="1800" b="0" i="0" dirty="0">
                <a:solidFill>
                  <a:srgbClr val="222222"/>
                </a:solidFill>
                <a:effectLst/>
                <a:latin typeface="Gadugi" panose="020B0502040204020203" pitchFamily="34" charset="0"/>
                <a:ea typeface="Gadugi" panose="020B0502040204020203" pitchFamily="34" charset="0"/>
              </a:rPr>
              <a:t>(7), 1-9.</a:t>
            </a:r>
            <a:endParaRPr lang="en-IN" sz="1800" dirty="0">
              <a:solidFill>
                <a:schemeClr val="tx1">
                  <a:lumMod val="65000"/>
                  <a:lumOff val="35000"/>
                </a:schemeClr>
              </a:solidFill>
              <a:latin typeface="Gadugi" panose="020B0502040204020203" pitchFamily="34" charset="0"/>
              <a:ea typeface="Gadugi" panose="020B0502040204020203" pitchFamily="34" charset="0"/>
              <a:cs typeface="Open Sans" panose="020B0606030504020204" pitchFamily="34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7EF0199-806A-487B-8D7B-37C88A026348}"/>
              </a:ext>
            </a:extLst>
          </p:cNvPr>
          <p:cNvSpPr/>
          <p:nvPr/>
        </p:nvSpPr>
        <p:spPr>
          <a:xfrm>
            <a:off x="1247451" y="3648550"/>
            <a:ext cx="855097" cy="85509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B8B12823-B867-4A72-8B9D-935446F00CAD}"/>
              </a:ext>
            </a:extLst>
          </p:cNvPr>
          <p:cNvSpPr/>
          <p:nvPr/>
        </p:nvSpPr>
        <p:spPr>
          <a:xfrm>
            <a:off x="2344438" y="3474778"/>
            <a:ext cx="8561230" cy="1058688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fontAlgn="base">
              <a:lnSpc>
                <a:spcPct val="120000"/>
              </a:lnSpc>
            </a:pPr>
            <a:r>
              <a:rPr lang="en-US" sz="1800" b="0" i="0" dirty="0" err="1">
                <a:solidFill>
                  <a:srgbClr val="222222"/>
                </a:solidFill>
                <a:effectLst/>
                <a:latin typeface="Gadugi" panose="020B0502040204020203" pitchFamily="34" charset="0"/>
                <a:ea typeface="Gadugi" panose="020B0502040204020203" pitchFamily="34" charset="0"/>
              </a:rPr>
              <a:t>Krasteva</a:t>
            </a:r>
            <a:r>
              <a:rPr lang="en-US" sz="1800" b="0" i="0" dirty="0">
                <a:solidFill>
                  <a:srgbClr val="222222"/>
                </a:solidFill>
                <a:effectLst/>
                <a:latin typeface="Gadugi" panose="020B0502040204020203" pitchFamily="34" charset="0"/>
                <a:ea typeface="Gadugi" panose="020B0502040204020203" pitchFamily="34" charset="0"/>
              </a:rPr>
              <a:t>, G., </a:t>
            </a:r>
            <a:r>
              <a:rPr lang="en-US" sz="1800" b="0" i="0" dirty="0" err="1">
                <a:solidFill>
                  <a:srgbClr val="222222"/>
                </a:solidFill>
                <a:effectLst/>
                <a:latin typeface="Gadugi" panose="020B0502040204020203" pitchFamily="34" charset="0"/>
                <a:ea typeface="Gadugi" panose="020B0502040204020203" pitchFamily="34" charset="0"/>
              </a:rPr>
              <a:t>Georgiev</a:t>
            </a:r>
            <a:r>
              <a:rPr lang="en-US" sz="1800" b="0" i="0" dirty="0">
                <a:solidFill>
                  <a:srgbClr val="222222"/>
                </a:solidFill>
                <a:effectLst/>
                <a:latin typeface="Gadugi" panose="020B0502040204020203" pitchFamily="34" charset="0"/>
                <a:ea typeface="Gadugi" panose="020B0502040204020203" pitchFamily="34" charset="0"/>
              </a:rPr>
              <a:t>, V., &amp; Pavlov, A. (2021). Recent applications of plant cell culture technology in cosmetics and foods. </a:t>
            </a:r>
            <a:r>
              <a:rPr lang="en-US" sz="1800" b="0" i="1" dirty="0">
                <a:solidFill>
                  <a:srgbClr val="222222"/>
                </a:solidFill>
                <a:effectLst/>
                <a:latin typeface="Gadugi" panose="020B0502040204020203" pitchFamily="34" charset="0"/>
                <a:ea typeface="Gadugi" panose="020B0502040204020203" pitchFamily="34" charset="0"/>
              </a:rPr>
              <a:t>Engineering in life sciences</a:t>
            </a:r>
            <a:r>
              <a:rPr lang="en-US" sz="1800" b="0" i="0" dirty="0">
                <a:solidFill>
                  <a:srgbClr val="222222"/>
                </a:solidFill>
                <a:effectLst/>
                <a:latin typeface="Gadugi" panose="020B0502040204020203" pitchFamily="34" charset="0"/>
                <a:ea typeface="Gadugi" panose="020B0502040204020203" pitchFamily="34" charset="0"/>
              </a:rPr>
              <a:t>, </a:t>
            </a:r>
            <a:r>
              <a:rPr lang="en-US" sz="1800" b="0" i="1" dirty="0">
                <a:solidFill>
                  <a:srgbClr val="222222"/>
                </a:solidFill>
                <a:effectLst/>
                <a:latin typeface="Gadugi" panose="020B0502040204020203" pitchFamily="34" charset="0"/>
                <a:ea typeface="Gadugi" panose="020B0502040204020203" pitchFamily="34" charset="0"/>
              </a:rPr>
              <a:t>21</a:t>
            </a:r>
            <a:r>
              <a:rPr lang="en-US" sz="1800" b="0" i="0" dirty="0">
                <a:solidFill>
                  <a:srgbClr val="222222"/>
                </a:solidFill>
                <a:effectLst/>
                <a:latin typeface="Gadugi" panose="020B0502040204020203" pitchFamily="34" charset="0"/>
                <a:ea typeface="Gadugi" panose="020B0502040204020203" pitchFamily="34" charset="0"/>
              </a:rPr>
              <a:t>(3-4), 68-76.</a:t>
            </a:r>
            <a:endParaRPr lang="en-IN" sz="1800" dirty="0">
              <a:solidFill>
                <a:schemeClr val="tx1">
                  <a:lumMod val="65000"/>
                  <a:lumOff val="35000"/>
                </a:schemeClr>
              </a:solidFill>
              <a:latin typeface="Gadugi" panose="020B0502040204020203" pitchFamily="34" charset="0"/>
              <a:ea typeface="Gadugi" panose="020B0502040204020203" pitchFamily="34" charset="0"/>
              <a:cs typeface="Open Sans" panose="020B0606030504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6979FFA-E02F-40D9-8974-92E19B0BD211}"/>
              </a:ext>
            </a:extLst>
          </p:cNvPr>
          <p:cNvSpPr txBox="1"/>
          <p:nvPr/>
        </p:nvSpPr>
        <p:spPr>
          <a:xfrm>
            <a:off x="2363692" y="4864802"/>
            <a:ext cx="85560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0" i="0" dirty="0" err="1">
                <a:solidFill>
                  <a:srgbClr val="222222"/>
                </a:solidFill>
                <a:effectLst/>
                <a:latin typeface="Gadugi" panose="020B0502040204020203" pitchFamily="34" charset="0"/>
                <a:ea typeface="Gadugi" panose="020B0502040204020203" pitchFamily="34" charset="0"/>
              </a:rPr>
              <a:t>Miastkowska</a:t>
            </a:r>
            <a:r>
              <a:rPr lang="en-US" sz="1800" b="0" i="0" dirty="0">
                <a:solidFill>
                  <a:srgbClr val="222222"/>
                </a:solidFill>
                <a:effectLst/>
                <a:latin typeface="Gadugi" panose="020B0502040204020203" pitchFamily="34" charset="0"/>
                <a:ea typeface="Gadugi" panose="020B0502040204020203" pitchFamily="34" charset="0"/>
              </a:rPr>
              <a:t>, M., &amp; Sikora, E. (2018). Anti-aging properties of plant stem cell extracts. </a:t>
            </a:r>
            <a:r>
              <a:rPr lang="en-US" sz="1800" b="0" i="1" dirty="0">
                <a:solidFill>
                  <a:srgbClr val="222222"/>
                </a:solidFill>
                <a:effectLst/>
                <a:latin typeface="Gadugi" panose="020B0502040204020203" pitchFamily="34" charset="0"/>
                <a:ea typeface="Gadugi" panose="020B0502040204020203" pitchFamily="34" charset="0"/>
              </a:rPr>
              <a:t>Cosmetics</a:t>
            </a:r>
            <a:r>
              <a:rPr lang="en-US" sz="1800" b="0" i="0" dirty="0">
                <a:solidFill>
                  <a:srgbClr val="222222"/>
                </a:solidFill>
                <a:effectLst/>
                <a:latin typeface="Gadugi" panose="020B0502040204020203" pitchFamily="34" charset="0"/>
                <a:ea typeface="Gadugi" panose="020B0502040204020203" pitchFamily="34" charset="0"/>
              </a:rPr>
              <a:t>, </a:t>
            </a:r>
            <a:r>
              <a:rPr lang="en-US" sz="1800" b="0" i="1" dirty="0">
                <a:solidFill>
                  <a:srgbClr val="222222"/>
                </a:solidFill>
                <a:effectLst/>
                <a:latin typeface="Gadugi" panose="020B0502040204020203" pitchFamily="34" charset="0"/>
                <a:ea typeface="Gadugi" panose="020B0502040204020203" pitchFamily="34" charset="0"/>
              </a:rPr>
              <a:t>5</a:t>
            </a:r>
            <a:r>
              <a:rPr lang="en-US" sz="1800" b="0" i="0" dirty="0">
                <a:solidFill>
                  <a:srgbClr val="222222"/>
                </a:solidFill>
                <a:effectLst/>
                <a:latin typeface="Gadugi" panose="020B0502040204020203" pitchFamily="34" charset="0"/>
                <a:ea typeface="Gadugi" panose="020B0502040204020203" pitchFamily="34" charset="0"/>
              </a:rPr>
              <a:t>(4), 55.</a:t>
            </a:r>
            <a:endParaRPr lang="en-US" sz="1800" dirty="0">
              <a:latin typeface="Gadugi" panose="020B0502040204020203" pitchFamily="34" charset="0"/>
              <a:ea typeface="Gadugi" panose="020B0502040204020203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69E4BCB-813F-4979-8B49-43AE400A4F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7451" y="4730433"/>
            <a:ext cx="853514" cy="853514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16CFB18-2151-43F4-8D04-C57C3A3EF4D6}"/>
              </a:ext>
            </a:extLst>
          </p:cNvPr>
          <p:cNvSpPr txBox="1"/>
          <p:nvPr/>
        </p:nvSpPr>
        <p:spPr>
          <a:xfrm>
            <a:off x="1453911" y="4864802"/>
            <a:ext cx="2582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5871204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FB1FDF6-ECC0-46F4-959E-4450192B77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IN" sz="4800" b="1" dirty="0">
                <a:solidFill>
                  <a:schemeClr val="accent4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contents</a:t>
            </a:r>
            <a:endParaRPr lang="en-IN" sz="4800" b="1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Open Sans" panose="020B0606030504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91A42CF-CD10-40D9-B555-5B877D61C30E}"/>
              </a:ext>
            </a:extLst>
          </p:cNvPr>
          <p:cNvSpPr/>
          <p:nvPr/>
        </p:nvSpPr>
        <p:spPr>
          <a:xfrm>
            <a:off x="1077011" y="1342073"/>
            <a:ext cx="173758" cy="173758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419D05E-C159-4D18-950C-8DB21A95A3FF}"/>
              </a:ext>
            </a:extLst>
          </p:cNvPr>
          <p:cNvSpPr/>
          <p:nvPr/>
        </p:nvSpPr>
        <p:spPr>
          <a:xfrm>
            <a:off x="1077011" y="1913075"/>
            <a:ext cx="173758" cy="173758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B483CB1-9355-4994-AC33-E70D3AB49F71}"/>
              </a:ext>
            </a:extLst>
          </p:cNvPr>
          <p:cNvSpPr/>
          <p:nvPr/>
        </p:nvSpPr>
        <p:spPr>
          <a:xfrm>
            <a:off x="1077011" y="2484077"/>
            <a:ext cx="173758" cy="173758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7C3C6A6-012F-499B-99E2-4CB11EA0E8CC}"/>
              </a:ext>
            </a:extLst>
          </p:cNvPr>
          <p:cNvSpPr/>
          <p:nvPr/>
        </p:nvSpPr>
        <p:spPr>
          <a:xfrm>
            <a:off x="1077011" y="3055079"/>
            <a:ext cx="173758" cy="173758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35DE87D-0D17-4702-8827-1F859F8C5724}"/>
              </a:ext>
            </a:extLst>
          </p:cNvPr>
          <p:cNvSpPr/>
          <p:nvPr/>
        </p:nvSpPr>
        <p:spPr>
          <a:xfrm>
            <a:off x="1077011" y="3626081"/>
            <a:ext cx="173758" cy="173758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9AAA62D-11DB-4A82-8736-C8B2029AC197}"/>
              </a:ext>
            </a:extLst>
          </p:cNvPr>
          <p:cNvSpPr/>
          <p:nvPr/>
        </p:nvSpPr>
        <p:spPr>
          <a:xfrm>
            <a:off x="1077011" y="4197083"/>
            <a:ext cx="173758" cy="173758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4E2FD02-4040-4334-B7F5-7188C52015A7}"/>
              </a:ext>
            </a:extLst>
          </p:cNvPr>
          <p:cNvSpPr/>
          <p:nvPr/>
        </p:nvSpPr>
        <p:spPr>
          <a:xfrm>
            <a:off x="1077011" y="4768085"/>
            <a:ext cx="173758" cy="173758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A1BBBB88-A6BA-4299-9F50-26D6FC215426}"/>
              </a:ext>
            </a:extLst>
          </p:cNvPr>
          <p:cNvSpPr/>
          <p:nvPr/>
        </p:nvSpPr>
        <p:spPr>
          <a:xfrm>
            <a:off x="1077011" y="5339087"/>
            <a:ext cx="173758" cy="173758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2CCCFA54-670D-4F47-8280-5B6153FEC9C5}"/>
              </a:ext>
            </a:extLst>
          </p:cNvPr>
          <p:cNvSpPr/>
          <p:nvPr/>
        </p:nvSpPr>
        <p:spPr>
          <a:xfrm>
            <a:off x="1077011" y="5910090"/>
            <a:ext cx="173758" cy="173758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6C6B0FBD-8B20-4A04-8F67-A8F9456E3D48}"/>
              </a:ext>
            </a:extLst>
          </p:cNvPr>
          <p:cNvSpPr/>
          <p:nvPr/>
        </p:nvSpPr>
        <p:spPr>
          <a:xfrm>
            <a:off x="1427725" y="1257442"/>
            <a:ext cx="762282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US" sz="18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Introduction</a:t>
            </a:r>
            <a:endParaRPr lang="en-IN" sz="1800" b="1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64BC36CC-55CA-4BA0-ABFE-FD8B244A9DC7}"/>
              </a:ext>
            </a:extLst>
          </p:cNvPr>
          <p:cNvCxnSpPr>
            <a:cxnSpLocks/>
          </p:cNvCxnSpPr>
          <p:nvPr/>
        </p:nvCxnSpPr>
        <p:spPr>
          <a:xfrm>
            <a:off x="1042835" y="1625654"/>
            <a:ext cx="998047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angle 31">
            <a:extLst>
              <a:ext uri="{FF2B5EF4-FFF2-40B4-BE49-F238E27FC236}">
                <a16:creationId xmlns:a16="http://schemas.microsoft.com/office/drawing/2014/main" id="{5951C02E-B7CD-4960-A431-6DA7A66A9936}"/>
              </a:ext>
            </a:extLst>
          </p:cNvPr>
          <p:cNvSpPr/>
          <p:nvPr/>
        </p:nvSpPr>
        <p:spPr>
          <a:xfrm>
            <a:off x="1427725" y="1836562"/>
            <a:ext cx="762282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IN" sz="18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Plant stem cells</a:t>
            </a:r>
            <a:endParaRPr lang="en-IN" sz="1800" b="1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30A4075B-0123-4A98-BF17-07C3B6831ACD}"/>
              </a:ext>
            </a:extLst>
          </p:cNvPr>
          <p:cNvCxnSpPr>
            <a:cxnSpLocks/>
          </p:cNvCxnSpPr>
          <p:nvPr/>
        </p:nvCxnSpPr>
        <p:spPr>
          <a:xfrm>
            <a:off x="1042835" y="2204774"/>
            <a:ext cx="998047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ctangle 33">
            <a:extLst>
              <a:ext uri="{FF2B5EF4-FFF2-40B4-BE49-F238E27FC236}">
                <a16:creationId xmlns:a16="http://schemas.microsoft.com/office/drawing/2014/main" id="{C5D9A390-F971-4409-8CC4-DB2FCCE79FB1}"/>
              </a:ext>
            </a:extLst>
          </p:cNvPr>
          <p:cNvSpPr/>
          <p:nvPr/>
        </p:nvSpPr>
        <p:spPr>
          <a:xfrm>
            <a:off x="1427725" y="2415682"/>
            <a:ext cx="762282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US" sz="18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Propagation of plant stem cells in culture</a:t>
            </a:r>
            <a:endParaRPr lang="en-IN" sz="1800" b="1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8DCB4947-C35A-42EF-9D17-A81F25B0226C}"/>
              </a:ext>
            </a:extLst>
          </p:cNvPr>
          <p:cNvCxnSpPr>
            <a:cxnSpLocks/>
          </p:cNvCxnSpPr>
          <p:nvPr/>
        </p:nvCxnSpPr>
        <p:spPr>
          <a:xfrm>
            <a:off x="1042835" y="2783894"/>
            <a:ext cx="998047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ectangle 35">
            <a:extLst>
              <a:ext uri="{FF2B5EF4-FFF2-40B4-BE49-F238E27FC236}">
                <a16:creationId xmlns:a16="http://schemas.microsoft.com/office/drawing/2014/main" id="{16600D72-5998-42A6-BFB2-03DC0B2EEA3E}"/>
              </a:ext>
            </a:extLst>
          </p:cNvPr>
          <p:cNvSpPr/>
          <p:nvPr/>
        </p:nvSpPr>
        <p:spPr>
          <a:xfrm>
            <a:off x="1427725" y="2994802"/>
            <a:ext cx="762282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US" sz="18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Plant stem cells extracts</a:t>
            </a:r>
            <a:endParaRPr lang="en-IN" sz="1800" b="1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51171088-ABDC-435D-BC05-68119684664A}"/>
              </a:ext>
            </a:extLst>
          </p:cNvPr>
          <p:cNvCxnSpPr>
            <a:cxnSpLocks/>
          </p:cNvCxnSpPr>
          <p:nvPr/>
        </p:nvCxnSpPr>
        <p:spPr>
          <a:xfrm>
            <a:off x="1042835" y="3363014"/>
            <a:ext cx="998047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Rectangle 37">
            <a:extLst>
              <a:ext uri="{FF2B5EF4-FFF2-40B4-BE49-F238E27FC236}">
                <a16:creationId xmlns:a16="http://schemas.microsoft.com/office/drawing/2014/main" id="{F966B7EB-7D00-406E-9DA3-3DE33BFFA4C2}"/>
              </a:ext>
            </a:extLst>
          </p:cNvPr>
          <p:cNvSpPr/>
          <p:nvPr/>
        </p:nvSpPr>
        <p:spPr>
          <a:xfrm>
            <a:off x="1427725" y="3573922"/>
            <a:ext cx="762282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US" sz="18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Protecting human stem cells</a:t>
            </a:r>
            <a:endParaRPr lang="en-IN" sz="1800" b="1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C934A06B-2877-4D7B-8555-65C8BB86E4E4}"/>
              </a:ext>
            </a:extLst>
          </p:cNvPr>
          <p:cNvCxnSpPr>
            <a:cxnSpLocks/>
          </p:cNvCxnSpPr>
          <p:nvPr/>
        </p:nvCxnSpPr>
        <p:spPr>
          <a:xfrm>
            <a:off x="1042835" y="3942134"/>
            <a:ext cx="998047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tangle 39">
            <a:extLst>
              <a:ext uri="{FF2B5EF4-FFF2-40B4-BE49-F238E27FC236}">
                <a16:creationId xmlns:a16="http://schemas.microsoft.com/office/drawing/2014/main" id="{4529C805-1150-4889-9DC9-B3B1AB28DC6F}"/>
              </a:ext>
            </a:extLst>
          </p:cNvPr>
          <p:cNvSpPr/>
          <p:nvPr/>
        </p:nvSpPr>
        <p:spPr>
          <a:xfrm>
            <a:off x="1427725" y="4153042"/>
            <a:ext cx="762282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Reversing signs of senescence in fbroblast cells</a:t>
            </a:r>
            <a:endParaRPr lang="en-IN" sz="1800" b="1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ea typeface="Open Sans" panose="020B060603050402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44AC0BC0-09E6-4BBE-B72F-DF871F43EC5F}"/>
              </a:ext>
            </a:extLst>
          </p:cNvPr>
          <p:cNvCxnSpPr>
            <a:cxnSpLocks/>
          </p:cNvCxnSpPr>
          <p:nvPr/>
        </p:nvCxnSpPr>
        <p:spPr>
          <a:xfrm>
            <a:off x="1042835" y="4521254"/>
            <a:ext cx="998047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Rectangle 41">
            <a:extLst>
              <a:ext uri="{FF2B5EF4-FFF2-40B4-BE49-F238E27FC236}">
                <a16:creationId xmlns:a16="http://schemas.microsoft.com/office/drawing/2014/main" id="{BC663235-A7E9-495B-AF3E-E59869128B19}"/>
              </a:ext>
            </a:extLst>
          </p:cNvPr>
          <p:cNvSpPr/>
          <p:nvPr/>
        </p:nvSpPr>
        <p:spPr>
          <a:xfrm>
            <a:off x="1427725" y="4685024"/>
            <a:ext cx="762282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US" sz="18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Anti‑wrinkle effect</a:t>
            </a:r>
            <a:endParaRPr lang="en-IN" sz="1800" b="1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2B3BD117-4B15-47B6-95FE-9484418AC7B7}"/>
              </a:ext>
            </a:extLst>
          </p:cNvPr>
          <p:cNvCxnSpPr>
            <a:cxnSpLocks/>
          </p:cNvCxnSpPr>
          <p:nvPr/>
        </p:nvCxnSpPr>
        <p:spPr>
          <a:xfrm>
            <a:off x="1042835" y="5085134"/>
            <a:ext cx="998047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Rectangle 43">
            <a:extLst>
              <a:ext uri="{FF2B5EF4-FFF2-40B4-BE49-F238E27FC236}">
                <a16:creationId xmlns:a16="http://schemas.microsoft.com/office/drawing/2014/main" id="{5B17870B-86B0-4426-A0A4-047D0536CA78}"/>
              </a:ext>
            </a:extLst>
          </p:cNvPr>
          <p:cNvSpPr/>
          <p:nvPr/>
        </p:nvSpPr>
        <p:spPr>
          <a:xfrm>
            <a:off x="1427725" y="5264144"/>
            <a:ext cx="762282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US" sz="18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Marketed products</a:t>
            </a:r>
            <a:endParaRPr lang="en-IN" sz="1800" b="1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4B213496-05F3-4B7F-A014-538E1BE3A5F2}"/>
              </a:ext>
            </a:extLst>
          </p:cNvPr>
          <p:cNvCxnSpPr>
            <a:cxnSpLocks/>
          </p:cNvCxnSpPr>
          <p:nvPr/>
        </p:nvCxnSpPr>
        <p:spPr>
          <a:xfrm>
            <a:off x="1042835" y="5664254"/>
            <a:ext cx="998047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Rectangle 45">
            <a:extLst>
              <a:ext uri="{FF2B5EF4-FFF2-40B4-BE49-F238E27FC236}">
                <a16:creationId xmlns:a16="http://schemas.microsoft.com/office/drawing/2014/main" id="{78AE0529-F7D2-4A97-A406-60A8C0299408}"/>
              </a:ext>
            </a:extLst>
          </p:cNvPr>
          <p:cNvSpPr/>
          <p:nvPr/>
        </p:nvSpPr>
        <p:spPr>
          <a:xfrm>
            <a:off x="1427725" y="5843264"/>
            <a:ext cx="762282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IN" sz="18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conclusion</a:t>
            </a:r>
            <a:endParaRPr lang="en-IN" sz="1800" b="1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4825AD00-9401-4525-9190-3E23D10A3188}"/>
              </a:ext>
            </a:extLst>
          </p:cNvPr>
          <p:cNvCxnSpPr>
            <a:cxnSpLocks/>
          </p:cNvCxnSpPr>
          <p:nvPr/>
        </p:nvCxnSpPr>
        <p:spPr>
          <a:xfrm>
            <a:off x="1042835" y="6243374"/>
            <a:ext cx="998047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CF7CAAD-B605-41A4-A51E-5D5070270C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69268-9C8B-4EBF-A9EE-DC5DC2D48DC3}" type="slidenum">
              <a:rPr lang="en-US" smtClean="0">
                <a:solidFill>
                  <a:schemeClr val="tx1"/>
                </a:solidFill>
              </a:rPr>
              <a:pPr/>
              <a:t>2</a:t>
            </a:fld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79254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5000" r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B25E681-9DF4-45C4-9BA6-3745CE49052E}"/>
              </a:ext>
            </a:extLst>
          </p:cNvPr>
          <p:cNvSpPr/>
          <p:nvPr/>
        </p:nvSpPr>
        <p:spPr>
          <a:xfrm>
            <a:off x="5590356" y="0"/>
            <a:ext cx="6598468" cy="6865034"/>
          </a:xfrm>
          <a:prstGeom prst="rect">
            <a:avLst/>
          </a:prstGeom>
          <a:solidFill>
            <a:schemeClr val="tx2">
              <a:lumMod val="5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867CA7E0-FC2F-426B-89DC-458AD3B6F87F}"/>
              </a:ext>
            </a:extLst>
          </p:cNvPr>
          <p:cNvSpPr/>
          <p:nvPr/>
        </p:nvSpPr>
        <p:spPr>
          <a:xfrm>
            <a:off x="5162502" y="764704"/>
            <a:ext cx="866866" cy="866866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7E4C3F9B-F7D3-41E0-A90F-B184C032C4CF}"/>
              </a:ext>
            </a:extLst>
          </p:cNvPr>
          <p:cNvSpPr/>
          <p:nvPr/>
        </p:nvSpPr>
        <p:spPr>
          <a:xfrm>
            <a:off x="5162502" y="3018046"/>
            <a:ext cx="866866" cy="866866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8F9EE3C-EF80-4724-9799-42E08C64A303}"/>
              </a:ext>
            </a:extLst>
          </p:cNvPr>
          <p:cNvSpPr/>
          <p:nvPr/>
        </p:nvSpPr>
        <p:spPr>
          <a:xfrm>
            <a:off x="6454452" y="905750"/>
            <a:ext cx="446449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US" sz="16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Stem cells are becoming increasingly popular in public lexicon owing to their prospective applications in the biomedical and therapeutic domains.</a:t>
            </a:r>
            <a:endParaRPr lang="en-IN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C3275FC-A0E2-4462-B62E-526CF975CD32}"/>
              </a:ext>
            </a:extLst>
          </p:cNvPr>
          <p:cNvSpPr/>
          <p:nvPr/>
        </p:nvSpPr>
        <p:spPr>
          <a:xfrm>
            <a:off x="6454452" y="3159092"/>
            <a:ext cx="446449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US" sz="16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applications of plant stem cells:</a:t>
            </a:r>
            <a:endParaRPr lang="en-IN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385D78C-C0BA-4D3C-BC91-F2D9E3A47C7D}"/>
              </a:ext>
            </a:extLst>
          </p:cNvPr>
          <p:cNvSpPr/>
          <p:nvPr/>
        </p:nvSpPr>
        <p:spPr>
          <a:xfrm>
            <a:off x="6670476" y="3717032"/>
            <a:ext cx="424847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Anti‑wrinkle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Protecting human stem cells</a:t>
            </a:r>
            <a:endParaRPr lang="en-IN" sz="1600" dirty="0">
              <a:solidFill>
                <a:schemeClr val="bg1"/>
              </a:solidFill>
              <a:latin typeface="Gadugi" panose="020B0502040204020203" pitchFamily="34" charset="0"/>
              <a:ea typeface="Gadugi" panose="020B0502040204020203" pitchFamily="34" charset="0"/>
              <a:cs typeface="Arial" panose="020B0604020202020204" pitchFamily="34" charset="0"/>
            </a:endParaRP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IN" sz="1600" dirty="0">
                <a:solidFill>
                  <a:schemeClr val="bg1"/>
                </a:solidFill>
                <a:latin typeface="Gadugi" panose="020B0502040204020203" pitchFamily="34" charset="0"/>
                <a:ea typeface="Gadugi" panose="020B0502040204020203" pitchFamily="34" charset="0"/>
                <a:cs typeface="Arial" panose="020B0604020202020204" pitchFamily="34" charset="0"/>
              </a:rPr>
              <a:t>skin whitening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IN" sz="1600" dirty="0">
                <a:solidFill>
                  <a:schemeClr val="bg1"/>
                </a:solidFill>
                <a:latin typeface="Gadugi" panose="020B0502040204020203" pitchFamily="34" charset="0"/>
                <a:ea typeface="Gadugi" panose="020B0502040204020203" pitchFamily="34" charset="0"/>
                <a:cs typeface="Arial" panose="020B0604020202020204" pitchFamily="34" charset="0"/>
              </a:rPr>
              <a:t>de-tanning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IN" sz="1600" dirty="0">
                <a:solidFill>
                  <a:schemeClr val="bg1"/>
                </a:solidFill>
                <a:latin typeface="Gadugi" panose="020B0502040204020203" pitchFamily="34" charset="0"/>
                <a:ea typeface="Gadugi" panose="020B0502040204020203" pitchFamily="34" charset="0"/>
                <a:cs typeface="Arial" panose="020B0604020202020204" pitchFamily="34" charset="0"/>
              </a:rPr>
              <a:t>Moisturizing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IN" sz="1600" dirty="0">
                <a:solidFill>
                  <a:schemeClr val="bg1"/>
                </a:solidFill>
                <a:latin typeface="Gadugi" panose="020B0502040204020203" pitchFamily="34" charset="0"/>
                <a:ea typeface="Gadugi" panose="020B0502040204020203" pitchFamily="34" charset="0"/>
                <a:cs typeface="Arial" panose="020B0604020202020204" pitchFamily="34" charset="0"/>
              </a:rPr>
              <a:t>Cleansing 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IN" sz="1600" dirty="0">
                <a:solidFill>
                  <a:schemeClr val="bg1"/>
                </a:solidFill>
                <a:latin typeface="Gadugi" panose="020B0502040204020203" pitchFamily="34" charset="0"/>
                <a:ea typeface="Gadugi" panose="020B0502040204020203" pitchFamily="34" charset="0"/>
                <a:cs typeface="Arial" panose="020B0604020202020204" pitchFamily="34" charset="0"/>
              </a:rPr>
              <a:t>Anti-aging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A07518E-A7DF-4E84-8A2D-32782BE667EE}"/>
              </a:ext>
            </a:extLst>
          </p:cNvPr>
          <p:cNvSpPr txBox="1"/>
          <p:nvPr/>
        </p:nvSpPr>
        <p:spPr>
          <a:xfrm>
            <a:off x="477788" y="303809"/>
            <a:ext cx="38884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40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introduction</a:t>
            </a:r>
            <a:endParaRPr lang="en-IN" sz="3600" b="1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ea typeface="Open Sans" panose="020B0606030504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A4B7A3-053B-44E6-AA81-B28D654C3C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69268-9C8B-4EBF-A9EE-DC5DC2D48DC3}" type="slidenum">
              <a:rPr lang="en-US" smtClean="0">
                <a:solidFill>
                  <a:schemeClr val="bg1"/>
                </a:solidFill>
              </a:rPr>
              <a:pPr/>
              <a:t>3</a:t>
            </a:fld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69455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F2F92D-5E3F-48DD-8C02-C972A8708B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IN" sz="4800" b="1" dirty="0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Plant stem cells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6C2505C-80D2-4770-A25A-E26E11CA9760}"/>
              </a:ext>
            </a:extLst>
          </p:cNvPr>
          <p:cNvSpPr/>
          <p:nvPr/>
        </p:nvSpPr>
        <p:spPr>
          <a:xfrm>
            <a:off x="0" y="2063867"/>
            <a:ext cx="6094412" cy="4180190"/>
          </a:xfrm>
          <a:prstGeom prst="rect">
            <a:avLst/>
          </a:prstGeom>
          <a:blipFill dpi="0" rotWithShape="0">
            <a:blip r:embed="rId3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>
              <a:solidFill>
                <a:schemeClr val="tx1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FEFD1A6-69FA-4C35-8A2F-6EB991B4E303}"/>
              </a:ext>
            </a:extLst>
          </p:cNvPr>
          <p:cNvSpPr/>
          <p:nvPr/>
        </p:nvSpPr>
        <p:spPr>
          <a:xfrm>
            <a:off x="1552908" y="1126182"/>
            <a:ext cx="908300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en-US" sz="2000" dirty="0">
                <a:latin typeface="Gadugi" panose="020B0502040204020203" pitchFamily="34" charset="0"/>
                <a:ea typeface="Gadugi" panose="020B0502040204020203" pitchFamily="34" charset="0"/>
                <a:cs typeface="Open Sans" panose="020B0606030504020204" pitchFamily="34" charset="0"/>
              </a:rPr>
              <a:t>Plant stem cells are innately </a:t>
            </a:r>
            <a:r>
              <a:rPr lang="en-US" sz="2000" dirty="0" err="1">
                <a:latin typeface="Gadugi" panose="020B0502040204020203" pitchFamily="34" charset="0"/>
                <a:ea typeface="Gadugi" panose="020B0502040204020203" pitchFamily="34" charset="0"/>
                <a:cs typeface="Open Sans" panose="020B0606030504020204" pitchFamily="34" charset="0"/>
              </a:rPr>
              <a:t>undiferentiated</a:t>
            </a:r>
            <a:r>
              <a:rPr lang="en-US" sz="2000" dirty="0">
                <a:latin typeface="Gadugi" panose="020B0502040204020203" pitchFamily="34" charset="0"/>
                <a:ea typeface="Gadugi" panose="020B0502040204020203" pitchFamily="34" charset="0"/>
                <a:cs typeface="Open Sans" panose="020B0606030504020204" pitchFamily="34" charset="0"/>
              </a:rPr>
              <a:t> cells present in the plant’s meristematic tissues.</a:t>
            </a:r>
            <a:endParaRPr lang="en-IN" sz="2000" dirty="0">
              <a:latin typeface="Gadugi" panose="020B0502040204020203" pitchFamily="34" charset="0"/>
              <a:ea typeface="Gadugi" panose="020B0502040204020203" pitchFamily="34" charset="0"/>
              <a:cs typeface="Arial" panose="020B0604020202020204" pitchFamily="34" charset="0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4B0CBECF-422A-40E1-A1F8-A4D488CEE5FA}"/>
              </a:ext>
            </a:extLst>
          </p:cNvPr>
          <p:cNvSpPr/>
          <p:nvPr/>
        </p:nvSpPr>
        <p:spPr>
          <a:xfrm>
            <a:off x="5746359" y="2265713"/>
            <a:ext cx="602926" cy="602926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IN" sz="1800" b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01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1651C769-D2B2-4C1C-960C-2E1FECF7CD05}"/>
              </a:ext>
            </a:extLst>
          </p:cNvPr>
          <p:cNvSpPr/>
          <p:nvPr/>
        </p:nvSpPr>
        <p:spPr>
          <a:xfrm>
            <a:off x="6768336" y="2382510"/>
            <a:ext cx="446449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US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characteristic features </a:t>
            </a:r>
            <a:endParaRPr lang="en-IN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6A1B486F-7740-40BB-AC9E-A44F670E38D4}"/>
              </a:ext>
            </a:extLst>
          </p:cNvPr>
          <p:cNvSpPr/>
          <p:nvPr/>
        </p:nvSpPr>
        <p:spPr>
          <a:xfrm>
            <a:off x="5746359" y="3600377"/>
            <a:ext cx="602926" cy="602926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IN" sz="1800" b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02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4A63A93C-4954-40CB-A1AC-98D9A927E92D}"/>
              </a:ext>
            </a:extLst>
          </p:cNvPr>
          <p:cNvSpPr/>
          <p:nvPr/>
        </p:nvSpPr>
        <p:spPr>
          <a:xfrm>
            <a:off x="6768336" y="3717174"/>
            <a:ext cx="446449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US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sources</a:t>
            </a:r>
            <a:endParaRPr lang="en-IN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C747EE57-73DF-4115-B8D4-4D101FF96212}"/>
              </a:ext>
            </a:extLst>
          </p:cNvPr>
          <p:cNvSpPr/>
          <p:nvPr/>
        </p:nvSpPr>
        <p:spPr>
          <a:xfrm>
            <a:off x="5746359" y="4935042"/>
            <a:ext cx="602926" cy="602926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IN" sz="1800" b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03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6620F806-0B40-4032-AB6A-17F7D9C90FBE}"/>
              </a:ext>
            </a:extLst>
          </p:cNvPr>
          <p:cNvSpPr/>
          <p:nvPr/>
        </p:nvSpPr>
        <p:spPr>
          <a:xfrm>
            <a:off x="6768336" y="5051838"/>
            <a:ext cx="446449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US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type</a:t>
            </a:r>
            <a:endParaRPr lang="en-IN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6B8C8B6-9695-4C81-909E-3467F0DE84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21174" y="6244057"/>
            <a:ext cx="516420" cy="385017"/>
          </a:xfrm>
        </p:spPr>
        <p:txBody>
          <a:bodyPr/>
          <a:lstStyle/>
          <a:p>
            <a:fld id="{96E69268-9C8B-4EBF-A9EE-DC5DC2D48DC3}" type="slidenum">
              <a:rPr lang="en-US" smtClean="0">
                <a:solidFill>
                  <a:schemeClr val="tx1"/>
                </a:solidFill>
              </a:rPr>
              <a:pPr/>
              <a:t>4</a:t>
            </a:fld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64420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1FD1E26-1457-4FF8-ABB9-37AF1AD45E7F}"/>
              </a:ext>
            </a:extLst>
          </p:cNvPr>
          <p:cNvSpPr/>
          <p:nvPr/>
        </p:nvSpPr>
        <p:spPr>
          <a:xfrm>
            <a:off x="0" y="0"/>
            <a:ext cx="12188825" cy="6871979"/>
          </a:xfrm>
          <a:prstGeom prst="rect">
            <a:avLst/>
          </a:prstGeom>
          <a:solidFill>
            <a:schemeClr val="tx2">
              <a:lumMod val="50000"/>
              <a:alpha val="9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5F2F92D-5E3F-48DD-8C02-C972A8708B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IN" sz="4400" b="1" dirty="0">
                <a:solidFill>
                  <a:schemeClr val="bg1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Plant stem cells vs animal stem cells</a:t>
            </a:r>
            <a:endParaRPr lang="en-IN" sz="4400" b="1" dirty="0">
              <a:solidFill>
                <a:schemeClr val="accent4"/>
              </a:solidFill>
              <a:latin typeface="Times New Roman" panose="02020603050405020304" pitchFamily="18" charset="0"/>
              <a:ea typeface="Open Sans" panose="020B0606030504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B0AC79E-11FD-40CC-829A-13FC6BAF26D5}"/>
              </a:ext>
            </a:extLst>
          </p:cNvPr>
          <p:cNvSpPr/>
          <p:nvPr/>
        </p:nvSpPr>
        <p:spPr>
          <a:xfrm>
            <a:off x="1548735" y="4725144"/>
            <a:ext cx="908300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en-US" sz="18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 mammals, the biggest drawback of stem cells is that specialized cells are unable to return to their original </a:t>
            </a:r>
            <a:r>
              <a:rPr lang="en-US" sz="18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undiferentiated</a:t>
            </a:r>
            <a:r>
              <a:rPr lang="en-US" sz="18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state. This limitation is overcome in case of plant stem cells which are capable of reverting to their original state without any external manipulation. Plants undertake a natural reprogramming process in order to replenish their stem cells.</a:t>
            </a:r>
            <a:endParaRPr lang="en-IN" sz="18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BB35242-E365-4348-B498-42DEA2F943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50079" y="1415272"/>
            <a:ext cx="2880320" cy="288032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B91B18B-C9A9-4322-B21C-2B53357ADA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69268-9C8B-4EBF-A9EE-DC5DC2D48DC3}" type="slidenum">
              <a:rPr lang="en-US" smtClean="0">
                <a:solidFill>
                  <a:srgbClr val="FFFFFF"/>
                </a:solidFill>
              </a:rPr>
              <a:pPr/>
              <a:t>5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19589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C22495-684E-4171-9BC4-1C5E9DB4FA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440" y="476672"/>
            <a:ext cx="10969943" cy="711081"/>
          </a:xfrm>
        </p:spPr>
        <p:txBody>
          <a:bodyPr/>
          <a:lstStyle/>
          <a:p>
            <a:pPr algn="ctr"/>
            <a:r>
              <a:rPr lang="en-US" sz="48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Propagation of plant stem cells in culture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63003F6-A215-4737-8AF9-5FA33526B4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7908" y="1412776"/>
            <a:ext cx="9505056" cy="5157865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8E561C5-8973-40E2-B3F8-1EFCB49701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69268-9C8B-4EBF-A9EE-DC5DC2D48DC3}" type="slidenum">
              <a:rPr lang="en-US" smtClean="0">
                <a:solidFill>
                  <a:schemeClr val="tx1"/>
                </a:solidFill>
              </a:rPr>
              <a:pPr/>
              <a:t>6</a:t>
            </a:fld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98D33DB-6FDF-4DA1-912F-A5DAE599B4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90313" y="4764601"/>
            <a:ext cx="1806040" cy="1806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7517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3F0F5E4-5FD6-4CA1-A122-F32E1584856B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70000" contrast="-70000"/>
          </a:blip>
          <a:stretch>
            <a:fillRect/>
          </a:stretch>
        </p:blipFill>
        <p:spPr>
          <a:xfrm>
            <a:off x="4067044" y="2082962"/>
            <a:ext cx="4054736" cy="405473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5F2F92D-5E3F-48DD-8C02-C972A8708B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441" y="274639"/>
            <a:ext cx="10969943" cy="711081"/>
          </a:xfrm>
        </p:spPr>
        <p:txBody>
          <a:bodyPr/>
          <a:lstStyle/>
          <a:p>
            <a:pPr algn="ctr"/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Plant stem cells extracts</a:t>
            </a:r>
            <a:endParaRPr lang="en-IN" sz="4800" b="1" dirty="0">
              <a:solidFill>
                <a:schemeClr val="accent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A2EDE0A-36B6-4E33-BA8D-E397FDD05AAD}"/>
              </a:ext>
            </a:extLst>
          </p:cNvPr>
          <p:cNvCxnSpPr/>
          <p:nvPr/>
        </p:nvCxnSpPr>
        <p:spPr>
          <a:xfrm>
            <a:off x="6094412" y="1628800"/>
            <a:ext cx="0" cy="396044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A36003D-F632-4F33-8040-DDECA7AEB334}"/>
              </a:ext>
            </a:extLst>
          </p:cNvPr>
          <p:cNvSpPr/>
          <p:nvPr/>
        </p:nvSpPr>
        <p:spPr>
          <a:xfrm>
            <a:off x="1623020" y="1385456"/>
            <a:ext cx="3456384" cy="484908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species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1B0E0F80-62FE-4451-BAA5-EBC545793DE1}"/>
              </a:ext>
            </a:extLst>
          </p:cNvPr>
          <p:cNvSpPr/>
          <p:nvPr/>
        </p:nvSpPr>
        <p:spPr>
          <a:xfrm>
            <a:off x="7113899" y="1385456"/>
            <a:ext cx="3456384" cy="484908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aplications</a:t>
            </a:r>
            <a:endParaRPr lang="en-IN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BD5859B0-5D96-491A-A05B-64F69D41E118}"/>
              </a:ext>
            </a:extLst>
          </p:cNvPr>
          <p:cNvSpPr/>
          <p:nvPr/>
        </p:nvSpPr>
        <p:spPr>
          <a:xfrm>
            <a:off x="1562387" y="2253822"/>
            <a:ext cx="357765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en-US" sz="2000" dirty="0">
                <a:latin typeface="Gadugi" panose="020B0502040204020203" pitchFamily="34" charset="0"/>
                <a:ea typeface="Gadugi" panose="020B0502040204020203" pitchFamily="34" charset="0"/>
              </a:rPr>
              <a:t>gardenia (Gardenia </a:t>
            </a:r>
            <a:r>
              <a:rPr lang="en-US" sz="2000" dirty="0" err="1">
                <a:latin typeface="Gadugi" panose="020B0502040204020203" pitchFamily="34" charset="0"/>
                <a:ea typeface="Gadugi" panose="020B0502040204020203" pitchFamily="34" charset="0"/>
              </a:rPr>
              <a:t>jasminoides</a:t>
            </a:r>
            <a:r>
              <a:rPr lang="en-US" sz="2000" dirty="0">
                <a:latin typeface="Gadugi" panose="020B0502040204020203" pitchFamily="34" charset="0"/>
                <a:ea typeface="Gadugi" panose="020B0502040204020203" pitchFamily="34" charset="0"/>
              </a:rPr>
              <a:t>)</a:t>
            </a:r>
            <a:endParaRPr lang="en-IN" sz="2800" dirty="0">
              <a:latin typeface="Gadugi" panose="020B0502040204020203" pitchFamily="34" charset="0"/>
              <a:ea typeface="Gadugi" panose="020B0502040204020203" pitchFamily="34" charset="0"/>
              <a:cs typeface="Arial" panose="020B0604020202020204" pitchFamily="34" charset="0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D21CDAD0-8296-4691-81EE-AB7A2E00424A}"/>
              </a:ext>
            </a:extLst>
          </p:cNvPr>
          <p:cNvSpPr/>
          <p:nvPr/>
        </p:nvSpPr>
        <p:spPr>
          <a:xfrm>
            <a:off x="1562387" y="3182076"/>
            <a:ext cx="357765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en-US" sz="2000" dirty="0">
                <a:latin typeface="Gadugi" panose="020B0502040204020203" pitchFamily="34" charset="0"/>
                <a:ea typeface="Gadugi" panose="020B0502040204020203" pitchFamily="34" charset="0"/>
              </a:rPr>
              <a:t>Echinacea (Echinacea purpurea)</a:t>
            </a:r>
            <a:endParaRPr lang="en-IN" sz="2800" dirty="0">
              <a:latin typeface="Gadugi" panose="020B0502040204020203" pitchFamily="34" charset="0"/>
              <a:ea typeface="Gadugi" panose="020B0502040204020203" pitchFamily="34" charset="0"/>
              <a:cs typeface="Arial" panose="020B0604020202020204" pitchFamily="34" charset="0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776D3851-4666-47C9-8270-BDAC72696115}"/>
              </a:ext>
            </a:extLst>
          </p:cNvPr>
          <p:cNvSpPr/>
          <p:nvPr/>
        </p:nvSpPr>
        <p:spPr>
          <a:xfrm>
            <a:off x="1562387" y="4110330"/>
            <a:ext cx="357765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en-US" sz="2000" dirty="0">
                <a:latin typeface="Gadugi" panose="020B0502040204020203" pitchFamily="34" charset="0"/>
                <a:ea typeface="Gadugi" panose="020B0502040204020203" pitchFamily="34" charset="0"/>
              </a:rPr>
              <a:t>lilac (Syringa vulgaris)</a:t>
            </a:r>
            <a:endParaRPr lang="en-IN" sz="2800" dirty="0">
              <a:latin typeface="Gadugi" panose="020B0502040204020203" pitchFamily="34" charset="0"/>
              <a:ea typeface="Gadugi" panose="020B0502040204020203" pitchFamily="34" charset="0"/>
              <a:cs typeface="Arial" panose="020B0604020202020204" pitchFamily="34" charset="0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DB1D250B-800E-4EB8-9B13-0E2C3356B8BF}"/>
              </a:ext>
            </a:extLst>
          </p:cNvPr>
          <p:cNvSpPr/>
          <p:nvPr/>
        </p:nvSpPr>
        <p:spPr>
          <a:xfrm>
            <a:off x="1562387" y="5038585"/>
            <a:ext cx="357765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en-US" sz="2000" dirty="0">
                <a:latin typeface="Gadugi" panose="020B0502040204020203" pitchFamily="34" charset="0"/>
                <a:ea typeface="Gadugi" panose="020B0502040204020203" pitchFamily="34" charset="0"/>
              </a:rPr>
              <a:t>orange (Citrus sinensis)</a:t>
            </a:r>
            <a:endParaRPr lang="en-IN" sz="2800" dirty="0">
              <a:latin typeface="Gadugi" panose="020B0502040204020203" pitchFamily="34" charset="0"/>
              <a:ea typeface="Gadugi" panose="020B0502040204020203" pitchFamily="34" charset="0"/>
              <a:cs typeface="Arial" panose="020B0604020202020204" pitchFamily="34" charset="0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AA112C82-B23E-4E94-A837-C15DB47AD746}"/>
              </a:ext>
            </a:extLst>
          </p:cNvPr>
          <p:cNvSpPr/>
          <p:nvPr/>
        </p:nvSpPr>
        <p:spPr>
          <a:xfrm>
            <a:off x="7053266" y="2253822"/>
            <a:ext cx="357765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Font typeface="Arial" panose="020B0604020202020204" pitchFamily="34" charset="0"/>
              <a:buChar char="•"/>
            </a:pPr>
            <a:r>
              <a:rPr lang="en-US" sz="1800" b="0" i="0" dirty="0">
                <a:effectLst/>
                <a:latin typeface="Gadugi" panose="020B0502040204020203" pitchFamily="34" charset="0"/>
                <a:ea typeface="Gadugi" panose="020B0502040204020203" pitchFamily="34" charset="0"/>
              </a:rPr>
              <a:t>Prolongation of fibroblasts life</a:t>
            </a:r>
          </a:p>
          <a:p>
            <a:pPr algn="just">
              <a:buFont typeface="Arial" panose="020B0604020202020204" pitchFamily="34" charset="0"/>
              <a:buChar char="•"/>
            </a:pPr>
            <a:endParaRPr lang="en-US" sz="1800" dirty="0">
              <a:latin typeface="Gadugi" panose="020B0502040204020203" pitchFamily="34" charset="0"/>
              <a:ea typeface="Gadugi" panose="020B0502040204020203" pitchFamily="34" charset="0"/>
            </a:endParaRPr>
          </a:p>
          <a:p>
            <a:pPr algn="just">
              <a:buFont typeface="Arial" panose="020B0604020202020204" pitchFamily="34" charset="0"/>
              <a:buChar char="•"/>
            </a:pPr>
            <a:r>
              <a:rPr lang="en-US" sz="1800" b="0" i="0" dirty="0">
                <a:effectLst/>
                <a:latin typeface="Gadugi" panose="020B0502040204020203" pitchFamily="34" charset="0"/>
                <a:ea typeface="Gadugi" panose="020B0502040204020203" pitchFamily="34" charset="0"/>
              </a:rPr>
              <a:t>Increased epidermis flexibility</a:t>
            </a:r>
          </a:p>
          <a:p>
            <a:pPr algn="just">
              <a:buFont typeface="Arial" panose="020B0604020202020204" pitchFamily="34" charset="0"/>
              <a:buChar char="•"/>
            </a:pPr>
            <a:endParaRPr lang="en-US" sz="1800" b="0" i="0" dirty="0">
              <a:effectLst/>
              <a:latin typeface="Gadugi" panose="020B0502040204020203" pitchFamily="34" charset="0"/>
              <a:ea typeface="Gadugi" panose="020B0502040204020203" pitchFamily="34" charset="0"/>
            </a:endParaRPr>
          </a:p>
          <a:p>
            <a:pPr algn="just">
              <a:buFont typeface="Arial" panose="020B0604020202020204" pitchFamily="34" charset="0"/>
              <a:buChar char="•"/>
            </a:pPr>
            <a:r>
              <a:rPr lang="en-US" sz="1800" b="0" i="0" dirty="0">
                <a:effectLst/>
                <a:latin typeface="Gadugi" panose="020B0502040204020203" pitchFamily="34" charset="0"/>
                <a:ea typeface="Gadugi" panose="020B0502040204020203" pitchFamily="34" charset="0"/>
              </a:rPr>
              <a:t>Regulation of cell division</a:t>
            </a:r>
          </a:p>
          <a:p>
            <a:pPr algn="just">
              <a:buFont typeface="Arial" panose="020B0604020202020204" pitchFamily="34" charset="0"/>
              <a:buChar char="•"/>
            </a:pPr>
            <a:endParaRPr lang="en-US" sz="1800" b="0" i="0" dirty="0">
              <a:effectLst/>
              <a:latin typeface="Gadugi" panose="020B0502040204020203" pitchFamily="34" charset="0"/>
              <a:ea typeface="Gadugi" panose="020B0502040204020203" pitchFamily="34" charset="0"/>
            </a:endParaRPr>
          </a:p>
          <a:p>
            <a:pPr algn="just">
              <a:buFont typeface="Arial" panose="020B0604020202020204" pitchFamily="34" charset="0"/>
              <a:buChar char="•"/>
            </a:pPr>
            <a:r>
              <a:rPr lang="en-US" sz="1800" b="0" i="0" dirty="0">
                <a:effectLst/>
                <a:latin typeface="Gadugi" panose="020B0502040204020203" pitchFamily="34" charset="0"/>
                <a:ea typeface="Gadugi" panose="020B0502040204020203" pitchFamily="34" charset="0"/>
              </a:rPr>
              <a:t>Reconstruction of damaged epidermis</a:t>
            </a:r>
          </a:p>
          <a:p>
            <a:pPr algn="just">
              <a:buFont typeface="Arial" panose="020B0604020202020204" pitchFamily="34" charset="0"/>
              <a:buChar char="•"/>
            </a:pPr>
            <a:endParaRPr lang="en-US" sz="1800" dirty="0">
              <a:latin typeface="Gadugi" panose="020B0502040204020203" pitchFamily="34" charset="0"/>
              <a:ea typeface="Gadugi" panose="020B0502040204020203" pitchFamily="34" charset="0"/>
            </a:endParaRPr>
          </a:p>
          <a:p>
            <a:pPr algn="just">
              <a:buFont typeface="Arial" panose="020B0604020202020204" pitchFamily="34" charset="0"/>
              <a:buChar char="•"/>
            </a:pPr>
            <a:r>
              <a:rPr lang="en-US" sz="1800" b="0" i="0" dirty="0">
                <a:effectLst/>
                <a:latin typeface="Gadugi" panose="020B0502040204020203" pitchFamily="34" charset="0"/>
                <a:ea typeface="Gadugi" panose="020B0502040204020203" pitchFamily="34" charset="0"/>
              </a:rPr>
              <a:t>Activation of cell DNA repair</a:t>
            </a:r>
          </a:p>
          <a:p>
            <a:pPr algn="just">
              <a:buFont typeface="Arial" panose="020B0604020202020204" pitchFamily="34" charset="0"/>
              <a:buChar char="•"/>
            </a:pPr>
            <a:endParaRPr lang="en-US" sz="1800" dirty="0">
              <a:latin typeface="Gadugi" panose="020B0502040204020203" pitchFamily="34" charset="0"/>
              <a:ea typeface="Gadugi" panose="020B0502040204020203" pitchFamily="34" charset="0"/>
            </a:endParaRPr>
          </a:p>
          <a:p>
            <a:pPr algn="just">
              <a:buFont typeface="Arial" panose="020B0604020202020204" pitchFamily="34" charset="0"/>
              <a:buChar char="•"/>
            </a:pPr>
            <a:r>
              <a:rPr lang="en-US" sz="1800" b="0" i="0" dirty="0">
                <a:effectLst/>
                <a:latin typeface="Gadugi" panose="020B0502040204020203" pitchFamily="34" charset="0"/>
                <a:ea typeface="Gadugi" panose="020B0502040204020203" pitchFamily="34" charset="0"/>
              </a:rPr>
              <a:t>Protection against UV radiation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86C2287-A595-48A5-A797-CE61AE364B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21174" y="6191572"/>
            <a:ext cx="516420" cy="385017"/>
          </a:xfrm>
        </p:spPr>
        <p:txBody>
          <a:bodyPr/>
          <a:lstStyle/>
          <a:p>
            <a:fld id="{96E69268-9C8B-4EBF-A9EE-DC5DC2D48DC3}" type="slidenum">
              <a:rPr lang="en-US" smtClean="0">
                <a:solidFill>
                  <a:srgbClr val="FFFFFF"/>
                </a:solidFill>
              </a:rPr>
              <a:pPr/>
              <a:t>7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31150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AC6896D-6ABA-413B-9286-3FAAC78BB002}"/>
              </a:ext>
            </a:extLst>
          </p:cNvPr>
          <p:cNvSpPr/>
          <p:nvPr/>
        </p:nvSpPr>
        <p:spPr>
          <a:xfrm>
            <a:off x="0" y="1340768"/>
            <a:ext cx="6094413" cy="4248472"/>
          </a:xfrm>
          <a:prstGeom prst="rect">
            <a:avLst/>
          </a:prstGeom>
          <a:solidFill>
            <a:srgbClr val="F4AB17">
              <a:alpha val="8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FF90E1B-EE3A-4342-BAFF-853489D4C9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440" y="332656"/>
            <a:ext cx="10969943" cy="711081"/>
          </a:xfrm>
        </p:spPr>
        <p:txBody>
          <a:bodyPr/>
          <a:lstStyle/>
          <a:p>
            <a:r>
              <a:rPr lang="en-US" sz="4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kinetin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51BB480-BC11-49B7-82B5-5120B24D68DF}"/>
              </a:ext>
            </a:extLst>
          </p:cNvPr>
          <p:cNvSpPr txBox="1"/>
          <p:nvPr/>
        </p:nvSpPr>
        <p:spPr>
          <a:xfrm>
            <a:off x="693812" y="1905506"/>
            <a:ext cx="3972804" cy="304698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b="0" i="0" dirty="0">
                <a:solidFill>
                  <a:schemeClr val="tx2">
                    <a:lumMod val="50000"/>
                  </a:schemeClr>
                </a:solidFill>
                <a:effectLst/>
                <a:latin typeface="Gadugi" panose="020B0502040204020203" pitchFamily="34" charset="0"/>
                <a:ea typeface="Gadugi" panose="020B0502040204020203" pitchFamily="34" charset="0"/>
              </a:rPr>
              <a:t>According to some studies, one of the strongest inhibitors of the human cell aging process is kinetin, which is a cytokinin found in high concentrations in stem cells of, for example, citrus fruits and raspberries.</a:t>
            </a:r>
            <a:endParaRPr lang="en-US" dirty="0">
              <a:solidFill>
                <a:schemeClr val="tx2">
                  <a:lumMod val="50000"/>
                </a:schemeClr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BD3A7B5-F3BF-4B85-80B8-1E72611CCD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0596" y="332656"/>
            <a:ext cx="3375057" cy="5976664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3C20D4-5127-4642-AC23-F9E3C40969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21173" y="6201371"/>
            <a:ext cx="516420" cy="385017"/>
          </a:xfrm>
        </p:spPr>
        <p:txBody>
          <a:bodyPr/>
          <a:lstStyle/>
          <a:p>
            <a:fld id="{96E69268-9C8B-4EBF-A9EE-DC5DC2D48DC3}" type="slidenum">
              <a:rPr lang="en-US" smtClean="0">
                <a:solidFill>
                  <a:schemeClr val="tx1"/>
                </a:solidFill>
              </a:rPr>
              <a:pPr/>
              <a:t>8</a:t>
            </a:fld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41622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F2F92D-5E3F-48DD-8C02-C972A8708B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440" y="431623"/>
            <a:ext cx="10969943" cy="711081"/>
          </a:xfrm>
        </p:spPr>
        <p:txBody>
          <a:bodyPr/>
          <a:lstStyle/>
          <a:p>
            <a:pPr algn="ctr"/>
            <a:r>
              <a:rPr lang="en-US" sz="48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Protecting human stem cells</a:t>
            </a:r>
            <a:endParaRPr lang="en-IN" sz="4800" b="1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ea typeface="Open Sans" panose="020B0606030504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894F061-C4BB-415E-AE67-702BEF2778E4}"/>
              </a:ext>
            </a:extLst>
          </p:cNvPr>
          <p:cNvSpPr/>
          <p:nvPr/>
        </p:nvSpPr>
        <p:spPr>
          <a:xfrm>
            <a:off x="1247451" y="1484784"/>
            <a:ext cx="855097" cy="855097"/>
          </a:xfrm>
          <a:prstGeom prst="rect">
            <a:avLst/>
          </a:prstGeom>
          <a:solidFill>
            <a:srgbClr val="F4AB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8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FD9946F-3188-4C05-996D-2BE8F0C6AEA2}"/>
              </a:ext>
            </a:extLst>
          </p:cNvPr>
          <p:cNvSpPr/>
          <p:nvPr/>
        </p:nvSpPr>
        <p:spPr>
          <a:xfrm>
            <a:off x="2380143" y="1693972"/>
            <a:ext cx="8561230" cy="436723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fontAlgn="base">
              <a:lnSpc>
                <a:spcPct val="120000"/>
              </a:lnSpc>
            </a:pPr>
            <a:r>
              <a:rPr lang="en-US" sz="2000" dirty="0" err="1">
                <a:solidFill>
                  <a:schemeClr val="tx2">
                    <a:lumMod val="50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Uttwiler</a:t>
            </a:r>
            <a:r>
              <a:rPr lang="en-US" sz="2000" dirty="0">
                <a:solidFill>
                  <a:schemeClr val="tx2">
                    <a:lumMod val="50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 </a:t>
            </a:r>
            <a:r>
              <a:rPr lang="en-US" sz="2000" dirty="0" err="1">
                <a:solidFill>
                  <a:schemeClr val="tx2">
                    <a:lumMod val="50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spatlauber</a:t>
            </a:r>
            <a:r>
              <a:rPr lang="en-US" sz="2000" dirty="0">
                <a:solidFill>
                  <a:schemeClr val="tx2">
                    <a:lumMod val="50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 species</a:t>
            </a:r>
            <a:endParaRPr lang="en-IN" sz="2800" dirty="0">
              <a:solidFill>
                <a:schemeClr val="tx2">
                  <a:lumMod val="50000"/>
                </a:schemeClr>
              </a:solidFill>
              <a:latin typeface="Gadugi" panose="020B0502040204020203" pitchFamily="34" charset="0"/>
              <a:ea typeface="Gadugi" panose="020B0502040204020203" pitchFamily="34" charset="0"/>
              <a:cs typeface="Open Sans" panose="020B0606030504020204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CCB8FA3-E692-4570-89BC-3A3BF2E71A89}"/>
              </a:ext>
            </a:extLst>
          </p:cNvPr>
          <p:cNvSpPr/>
          <p:nvPr/>
        </p:nvSpPr>
        <p:spPr>
          <a:xfrm>
            <a:off x="1245746" y="4945667"/>
            <a:ext cx="855097" cy="85509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8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8FF3362-C25E-4D5E-BB17-A4FAC16B70E2}"/>
              </a:ext>
            </a:extLst>
          </p:cNvPr>
          <p:cNvSpPr/>
          <p:nvPr/>
        </p:nvSpPr>
        <p:spPr>
          <a:xfrm>
            <a:off x="2380143" y="4869160"/>
            <a:ext cx="8561230" cy="1399486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just" fontAlgn="base">
              <a:lnSpc>
                <a:spcPct val="120000"/>
              </a:lnSpc>
            </a:pP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It was concluded that 50% of the cells cultured in the growth medium alone died, whereas the cells which were cultured in the presence of an extract of stem cells from </a:t>
            </a:r>
            <a:r>
              <a:rPr lang="en-US" sz="1800" dirty="0" err="1">
                <a:solidFill>
                  <a:schemeClr val="tx2">
                    <a:lumMod val="50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Uttwiler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 </a:t>
            </a:r>
            <a:r>
              <a:rPr lang="en-US" sz="1800" dirty="0" err="1">
                <a:solidFill>
                  <a:schemeClr val="tx2">
                    <a:lumMod val="50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spatlauber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 were found to have experienced only a small loss in terms of their viability.</a:t>
            </a:r>
            <a:endParaRPr lang="en-IN" dirty="0">
              <a:solidFill>
                <a:schemeClr val="tx2">
                  <a:lumMod val="50000"/>
                </a:schemeClr>
              </a:solidFill>
              <a:latin typeface="Gadugi" panose="020B0502040204020203" pitchFamily="34" charset="0"/>
              <a:ea typeface="Gadugi" panose="020B0502040204020203" pitchFamily="34" charset="0"/>
              <a:cs typeface="Open Sans" panose="020B0606030504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C82C3BD-DC59-4C1B-9801-B792B2C150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4452" y="1692029"/>
            <a:ext cx="4292490" cy="2951489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D3AEA90-5730-4984-82A8-DF9A5E35DE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21173" y="6350354"/>
            <a:ext cx="516420" cy="385017"/>
          </a:xfrm>
        </p:spPr>
        <p:txBody>
          <a:bodyPr/>
          <a:lstStyle/>
          <a:p>
            <a:fld id="{96E69268-9C8B-4EBF-A9EE-DC5DC2D48DC3}" type="slidenum">
              <a:rPr lang="en-US" smtClean="0">
                <a:solidFill>
                  <a:schemeClr val="tx1"/>
                </a:solidFill>
              </a:rPr>
              <a:pPr/>
              <a:t>9</a:t>
            </a:fld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588382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3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0187C0"/>
      </a:accent1>
      <a:accent2>
        <a:srgbClr val="57687B"/>
      </a:accent2>
      <a:accent3>
        <a:srgbClr val="359CDB"/>
      </a:accent3>
      <a:accent4>
        <a:srgbClr val="F4AB17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8140</TotalTime>
  <Words>703</Words>
  <Application>Microsoft Office PowerPoint</Application>
  <PresentationFormat>Custom</PresentationFormat>
  <Paragraphs>113</Paragraphs>
  <Slides>14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Arial</vt:lpstr>
      <vt:lpstr>Calibri</vt:lpstr>
      <vt:lpstr>Gadugi</vt:lpstr>
      <vt:lpstr>Open Sans</vt:lpstr>
      <vt:lpstr>Times New Roman</vt:lpstr>
      <vt:lpstr>Office Theme</vt:lpstr>
      <vt:lpstr>PowerPoint Presentation</vt:lpstr>
      <vt:lpstr>contents</vt:lpstr>
      <vt:lpstr>PowerPoint Presentation</vt:lpstr>
      <vt:lpstr>Plant stem cells</vt:lpstr>
      <vt:lpstr>Plant stem cells vs animal stem cells</vt:lpstr>
      <vt:lpstr>Propagation of plant stem cells in culture</vt:lpstr>
      <vt:lpstr>Plant stem cells extracts</vt:lpstr>
      <vt:lpstr>kinetin</vt:lpstr>
      <vt:lpstr>Protecting human stem cells</vt:lpstr>
      <vt:lpstr>PowerPoint Presentation</vt:lpstr>
      <vt:lpstr>Anti‑wrinkle effect</vt:lpstr>
      <vt:lpstr>Marketed products</vt:lpstr>
      <vt:lpstr>PowerPoint Presentation</vt:lpstr>
      <vt:lpstr>References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CAPM Efficient Frontier Curve for PowerPoint</dc:title>
  <dc:creator>Julian</dc:creator>
  <cp:lastModifiedBy>time machine</cp:lastModifiedBy>
  <cp:revision>194</cp:revision>
  <dcterms:created xsi:type="dcterms:W3CDTF">2013-09-12T13:05:01Z</dcterms:created>
  <dcterms:modified xsi:type="dcterms:W3CDTF">2024-06-27T08:55:12Z</dcterms:modified>
</cp:coreProperties>
</file>