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7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B951"/>
    <a:srgbClr val="F1EFE1"/>
    <a:srgbClr val="619428"/>
    <a:srgbClr val="FFFF66"/>
    <a:srgbClr val="00297A"/>
    <a:srgbClr val="0039AC"/>
    <a:srgbClr val="F8F9D3"/>
    <a:srgbClr val="F0F2A8"/>
    <a:srgbClr val="E7EA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>
      <p:cViewPr varScale="1">
        <p:scale>
          <a:sx n="82" d="100"/>
          <a:sy n="82" d="100"/>
        </p:scale>
        <p:origin x="71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13EA93-0849-46F7-A66D-18ADE04D545C}" type="doc">
      <dgm:prSet loTypeId="urn:microsoft.com/office/officeart/2005/8/layout/equation1" loCatId="process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36443A4-BE16-47BC-B1DD-58680EB25E1E}">
      <dgm:prSet custT="1"/>
      <dgm:spPr/>
      <dgm:t>
        <a:bodyPr/>
        <a:lstStyle/>
        <a:p>
          <a:pPr rtl="0"/>
          <a:r>
            <a:rPr lang="en-US" sz="2000" dirty="0">
              <a:latin typeface="Constantia" panose="02030602050306030303" pitchFamily="18" charset="0"/>
            </a:rPr>
            <a:t>rapid increase in the number of diabetic patients</a:t>
          </a:r>
        </a:p>
      </dgm:t>
    </dgm:pt>
    <dgm:pt modelId="{C5BA5E49-9D7A-42F3-A762-81C742A3963E}" type="parTrans" cxnId="{BBCAF97D-4FB8-4A07-B8CC-CF3F11F272B9}">
      <dgm:prSet/>
      <dgm:spPr/>
      <dgm:t>
        <a:bodyPr/>
        <a:lstStyle/>
        <a:p>
          <a:endParaRPr lang="en-US"/>
        </a:p>
      </dgm:t>
    </dgm:pt>
    <dgm:pt modelId="{88E47EB8-9EC1-4C57-881C-AA205B41AFC0}" type="sibTrans" cxnId="{BBCAF97D-4FB8-4A07-B8CC-CF3F11F272B9}">
      <dgm:prSet/>
      <dgm:spPr/>
      <dgm:t>
        <a:bodyPr/>
        <a:lstStyle/>
        <a:p>
          <a:endParaRPr lang="en-US"/>
        </a:p>
      </dgm:t>
    </dgm:pt>
    <dgm:pt modelId="{14824668-D656-4BAF-AF7C-2AE09F1272EF}">
      <dgm:prSet custT="1"/>
      <dgm:spPr/>
      <dgm:t>
        <a:bodyPr/>
        <a:lstStyle/>
        <a:p>
          <a:pPr rtl="0"/>
          <a:r>
            <a:rPr lang="en-US" sz="2000">
              <a:latin typeface="Constantia" panose="02030602050306030303" pitchFamily="18" charset="0"/>
            </a:rPr>
            <a:t>limitation in production capacity</a:t>
          </a:r>
          <a:endParaRPr lang="en-US" sz="2000" dirty="0">
            <a:latin typeface="Constantia" panose="02030602050306030303" pitchFamily="18" charset="0"/>
          </a:endParaRPr>
        </a:p>
      </dgm:t>
    </dgm:pt>
    <dgm:pt modelId="{5A6D6199-F74C-454D-893E-4402DBA2F14D}" type="parTrans" cxnId="{48B31DCC-12DF-44B3-8A5E-4FE86BB04D11}">
      <dgm:prSet/>
      <dgm:spPr/>
      <dgm:t>
        <a:bodyPr/>
        <a:lstStyle/>
        <a:p>
          <a:endParaRPr lang="en-US"/>
        </a:p>
      </dgm:t>
    </dgm:pt>
    <dgm:pt modelId="{67D74DED-A497-4E48-A019-98C56CEB6CA5}" type="sibTrans" cxnId="{48B31DCC-12DF-44B3-8A5E-4FE86BB04D11}">
      <dgm:prSet/>
      <dgm:spPr/>
      <dgm:t>
        <a:bodyPr/>
        <a:lstStyle/>
        <a:p>
          <a:endParaRPr lang="en-US"/>
        </a:p>
      </dgm:t>
    </dgm:pt>
    <dgm:pt modelId="{2B86F3E8-6EA9-4BBB-935F-C1A9D6C57CB7}">
      <dgm:prSet custT="1"/>
      <dgm:spPr/>
      <dgm:t>
        <a:bodyPr/>
        <a:lstStyle/>
        <a:p>
          <a:pPr rtl="0"/>
          <a:r>
            <a:rPr lang="en-US" sz="2000">
              <a:latin typeface="Constantia" panose="02030602050306030303" pitchFamily="18" charset="0"/>
            </a:rPr>
            <a:t>high production cost</a:t>
          </a:r>
          <a:endParaRPr lang="en-US" sz="2000" dirty="0">
            <a:latin typeface="Constantia" panose="02030602050306030303" pitchFamily="18" charset="0"/>
          </a:endParaRPr>
        </a:p>
      </dgm:t>
    </dgm:pt>
    <dgm:pt modelId="{7DE3686C-8AF1-411D-A301-5D4C66802A58}" type="parTrans" cxnId="{0F480A0F-B494-4C67-9789-5360F87C4A07}">
      <dgm:prSet/>
      <dgm:spPr/>
      <dgm:t>
        <a:bodyPr/>
        <a:lstStyle/>
        <a:p>
          <a:endParaRPr lang="en-US"/>
        </a:p>
      </dgm:t>
    </dgm:pt>
    <dgm:pt modelId="{12BFA79D-FE31-4200-B131-1BF5B5C02D04}" type="sibTrans" cxnId="{0F480A0F-B494-4C67-9789-5360F87C4A07}">
      <dgm:prSet/>
      <dgm:spPr/>
      <dgm:t>
        <a:bodyPr/>
        <a:lstStyle/>
        <a:p>
          <a:endParaRPr lang="en-US"/>
        </a:p>
      </dgm:t>
    </dgm:pt>
    <dgm:pt modelId="{E314C5EB-BC78-4BE6-B6F8-21AD42D92E00}">
      <dgm:prSet custT="1"/>
      <dgm:spPr/>
      <dgm:t>
        <a:bodyPr/>
        <a:lstStyle/>
        <a:p>
          <a:r>
            <a:rPr lang="en-US" sz="2000" b="1" i="0" dirty="0">
              <a:latin typeface="Constantia" panose="02030602050306030303" pitchFamily="18" charset="0"/>
            </a:rPr>
            <a:t>the demand for recombinant  insulin</a:t>
          </a:r>
          <a:endParaRPr lang="en-US" sz="2000" b="1" dirty="0">
            <a:latin typeface="Constantia" panose="02030602050306030303" pitchFamily="18" charset="0"/>
          </a:endParaRPr>
        </a:p>
      </dgm:t>
    </dgm:pt>
    <dgm:pt modelId="{EF057183-2FDE-4CCB-A90B-6561D88FFA81}" type="parTrans" cxnId="{470B917F-7EB9-43D7-8F42-603F331FE000}">
      <dgm:prSet/>
      <dgm:spPr/>
      <dgm:t>
        <a:bodyPr/>
        <a:lstStyle/>
        <a:p>
          <a:endParaRPr lang="en-US"/>
        </a:p>
      </dgm:t>
    </dgm:pt>
    <dgm:pt modelId="{0AA53362-D8A8-476C-AF20-952BECD3D532}" type="sibTrans" cxnId="{470B917F-7EB9-43D7-8F42-603F331FE000}">
      <dgm:prSet/>
      <dgm:spPr/>
      <dgm:t>
        <a:bodyPr/>
        <a:lstStyle/>
        <a:p>
          <a:endParaRPr lang="en-US"/>
        </a:p>
      </dgm:t>
    </dgm:pt>
    <dgm:pt modelId="{1852A04A-9897-4196-B1D9-BE25F954B37F}" type="pres">
      <dgm:prSet presAssocID="{8113EA93-0849-46F7-A66D-18ADE04D545C}" presName="linearFlow" presStyleCnt="0">
        <dgm:presLayoutVars>
          <dgm:dir/>
          <dgm:resizeHandles val="exact"/>
        </dgm:presLayoutVars>
      </dgm:prSet>
      <dgm:spPr/>
    </dgm:pt>
    <dgm:pt modelId="{FD54E582-CCAB-46E4-8296-26D7733C59BB}" type="pres">
      <dgm:prSet presAssocID="{136443A4-BE16-47BC-B1DD-58680EB25E1E}" presName="node" presStyleLbl="node1" presStyleIdx="0" presStyleCnt="4">
        <dgm:presLayoutVars>
          <dgm:bulletEnabled val="1"/>
        </dgm:presLayoutVars>
      </dgm:prSet>
      <dgm:spPr/>
    </dgm:pt>
    <dgm:pt modelId="{104CCBC4-8DDE-4B1E-BE3E-560E48FB9E3B}" type="pres">
      <dgm:prSet presAssocID="{88E47EB8-9EC1-4C57-881C-AA205B41AFC0}" presName="spacerL" presStyleCnt="0"/>
      <dgm:spPr/>
    </dgm:pt>
    <dgm:pt modelId="{1484A5FD-50F3-445F-A155-D1E341915C4D}" type="pres">
      <dgm:prSet presAssocID="{88E47EB8-9EC1-4C57-881C-AA205B41AFC0}" presName="sibTrans" presStyleLbl="sibTrans2D1" presStyleIdx="0" presStyleCnt="3" custScaleX="53059" custScaleY="44635"/>
      <dgm:spPr/>
    </dgm:pt>
    <dgm:pt modelId="{306DE108-2E69-40A3-A23D-40A3BD6EEF0E}" type="pres">
      <dgm:prSet presAssocID="{88E47EB8-9EC1-4C57-881C-AA205B41AFC0}" presName="spacerR" presStyleCnt="0"/>
      <dgm:spPr/>
    </dgm:pt>
    <dgm:pt modelId="{86B70822-72CC-4847-863E-771E8B9D9314}" type="pres">
      <dgm:prSet presAssocID="{14824668-D656-4BAF-AF7C-2AE09F1272EF}" presName="node" presStyleLbl="node1" presStyleIdx="1" presStyleCnt="4">
        <dgm:presLayoutVars>
          <dgm:bulletEnabled val="1"/>
        </dgm:presLayoutVars>
      </dgm:prSet>
      <dgm:spPr/>
    </dgm:pt>
    <dgm:pt modelId="{A0E4B711-0A75-4FAE-A619-EDA89262B278}" type="pres">
      <dgm:prSet presAssocID="{67D74DED-A497-4E48-A019-98C56CEB6CA5}" presName="spacerL" presStyleCnt="0"/>
      <dgm:spPr/>
    </dgm:pt>
    <dgm:pt modelId="{D5090853-DEC3-45F4-86F2-534B01E8750E}" type="pres">
      <dgm:prSet presAssocID="{67D74DED-A497-4E48-A019-98C56CEB6CA5}" presName="sibTrans" presStyleLbl="sibTrans2D1" presStyleIdx="1" presStyleCnt="3" custScaleX="53059" custScaleY="44635"/>
      <dgm:spPr/>
    </dgm:pt>
    <dgm:pt modelId="{2F2B6591-5A7C-4C48-8BBF-AD53BAC18D45}" type="pres">
      <dgm:prSet presAssocID="{67D74DED-A497-4E48-A019-98C56CEB6CA5}" presName="spacerR" presStyleCnt="0"/>
      <dgm:spPr/>
    </dgm:pt>
    <dgm:pt modelId="{ECA05C92-B8D5-4640-AF12-D1556B29F818}" type="pres">
      <dgm:prSet presAssocID="{2B86F3E8-6EA9-4BBB-935F-C1A9D6C57CB7}" presName="node" presStyleLbl="node1" presStyleIdx="2" presStyleCnt="4">
        <dgm:presLayoutVars>
          <dgm:bulletEnabled val="1"/>
        </dgm:presLayoutVars>
      </dgm:prSet>
      <dgm:spPr/>
    </dgm:pt>
    <dgm:pt modelId="{79630CFF-134D-4779-9239-131B8EAABC08}" type="pres">
      <dgm:prSet presAssocID="{12BFA79D-FE31-4200-B131-1BF5B5C02D04}" presName="spacerL" presStyleCnt="0"/>
      <dgm:spPr/>
    </dgm:pt>
    <dgm:pt modelId="{DD0F6894-B0FC-4C0C-80AC-92AA7FCDF4E2}" type="pres">
      <dgm:prSet presAssocID="{12BFA79D-FE31-4200-B131-1BF5B5C02D04}" presName="sibTrans" presStyleLbl="sibTrans2D1" presStyleIdx="2" presStyleCnt="3"/>
      <dgm:spPr>
        <a:prstGeom prst="stripedRightArrow">
          <a:avLst/>
        </a:prstGeom>
      </dgm:spPr>
    </dgm:pt>
    <dgm:pt modelId="{ED0108EC-A6BC-468E-AAB2-170524E35D94}" type="pres">
      <dgm:prSet presAssocID="{12BFA79D-FE31-4200-B131-1BF5B5C02D04}" presName="spacerR" presStyleCnt="0"/>
      <dgm:spPr/>
    </dgm:pt>
    <dgm:pt modelId="{4F40860E-BBC2-43C6-8466-19531ADA6D20}" type="pres">
      <dgm:prSet presAssocID="{E314C5EB-BC78-4BE6-B6F8-21AD42D92E00}" presName="node" presStyleLbl="node1" presStyleIdx="3" presStyleCnt="4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0F480A0F-B494-4C67-9789-5360F87C4A07}" srcId="{8113EA93-0849-46F7-A66D-18ADE04D545C}" destId="{2B86F3E8-6EA9-4BBB-935F-C1A9D6C57CB7}" srcOrd="2" destOrd="0" parTransId="{7DE3686C-8AF1-411D-A301-5D4C66802A58}" sibTransId="{12BFA79D-FE31-4200-B131-1BF5B5C02D04}"/>
    <dgm:cxn modelId="{5C773A15-6D85-4884-A154-5897086CAE42}" type="presOf" srcId="{88E47EB8-9EC1-4C57-881C-AA205B41AFC0}" destId="{1484A5FD-50F3-445F-A155-D1E341915C4D}" srcOrd="0" destOrd="0" presId="urn:microsoft.com/office/officeart/2005/8/layout/equation1"/>
    <dgm:cxn modelId="{EB5EEC1A-1FE6-48CD-8AAE-C4B11A753909}" type="presOf" srcId="{E314C5EB-BC78-4BE6-B6F8-21AD42D92E00}" destId="{4F40860E-BBC2-43C6-8466-19531ADA6D20}" srcOrd="0" destOrd="0" presId="urn:microsoft.com/office/officeart/2005/8/layout/equation1"/>
    <dgm:cxn modelId="{CF612336-87F9-496D-94E5-CA4868D72467}" type="presOf" srcId="{8113EA93-0849-46F7-A66D-18ADE04D545C}" destId="{1852A04A-9897-4196-B1D9-BE25F954B37F}" srcOrd="0" destOrd="0" presId="urn:microsoft.com/office/officeart/2005/8/layout/equation1"/>
    <dgm:cxn modelId="{2E387056-AC66-4A8D-A8E9-08DA8729EBE3}" type="presOf" srcId="{67D74DED-A497-4E48-A019-98C56CEB6CA5}" destId="{D5090853-DEC3-45F4-86F2-534B01E8750E}" srcOrd="0" destOrd="0" presId="urn:microsoft.com/office/officeart/2005/8/layout/equation1"/>
    <dgm:cxn modelId="{BBCAF97D-4FB8-4A07-B8CC-CF3F11F272B9}" srcId="{8113EA93-0849-46F7-A66D-18ADE04D545C}" destId="{136443A4-BE16-47BC-B1DD-58680EB25E1E}" srcOrd="0" destOrd="0" parTransId="{C5BA5E49-9D7A-42F3-A762-81C742A3963E}" sibTransId="{88E47EB8-9EC1-4C57-881C-AA205B41AFC0}"/>
    <dgm:cxn modelId="{470B917F-7EB9-43D7-8F42-603F331FE000}" srcId="{8113EA93-0849-46F7-A66D-18ADE04D545C}" destId="{E314C5EB-BC78-4BE6-B6F8-21AD42D92E00}" srcOrd="3" destOrd="0" parTransId="{EF057183-2FDE-4CCB-A90B-6561D88FFA81}" sibTransId="{0AA53362-D8A8-476C-AF20-952BECD3D532}"/>
    <dgm:cxn modelId="{BDAB9AAE-8EB8-41A3-8E4C-0197BAC6B98F}" type="presOf" srcId="{136443A4-BE16-47BC-B1DD-58680EB25E1E}" destId="{FD54E582-CCAB-46E4-8296-26D7733C59BB}" srcOrd="0" destOrd="0" presId="urn:microsoft.com/office/officeart/2005/8/layout/equation1"/>
    <dgm:cxn modelId="{F1F0E9BE-BF70-4764-8921-25AC9FC99524}" type="presOf" srcId="{12BFA79D-FE31-4200-B131-1BF5B5C02D04}" destId="{DD0F6894-B0FC-4C0C-80AC-92AA7FCDF4E2}" srcOrd="0" destOrd="0" presId="urn:microsoft.com/office/officeart/2005/8/layout/equation1"/>
    <dgm:cxn modelId="{9658F3C3-AC0B-4149-8751-EFCE4EEF5288}" type="presOf" srcId="{2B86F3E8-6EA9-4BBB-935F-C1A9D6C57CB7}" destId="{ECA05C92-B8D5-4640-AF12-D1556B29F818}" srcOrd="0" destOrd="0" presId="urn:microsoft.com/office/officeart/2005/8/layout/equation1"/>
    <dgm:cxn modelId="{48B31DCC-12DF-44B3-8A5E-4FE86BB04D11}" srcId="{8113EA93-0849-46F7-A66D-18ADE04D545C}" destId="{14824668-D656-4BAF-AF7C-2AE09F1272EF}" srcOrd="1" destOrd="0" parTransId="{5A6D6199-F74C-454D-893E-4402DBA2F14D}" sibTransId="{67D74DED-A497-4E48-A019-98C56CEB6CA5}"/>
    <dgm:cxn modelId="{724B37FA-5537-4AF4-B1C2-6222410A9DA3}" type="presOf" srcId="{14824668-D656-4BAF-AF7C-2AE09F1272EF}" destId="{86B70822-72CC-4847-863E-771E8B9D9314}" srcOrd="0" destOrd="0" presId="urn:microsoft.com/office/officeart/2005/8/layout/equation1"/>
    <dgm:cxn modelId="{B647004D-F7CE-4926-AC3A-1E8E36559D9E}" type="presParOf" srcId="{1852A04A-9897-4196-B1D9-BE25F954B37F}" destId="{FD54E582-CCAB-46E4-8296-26D7733C59BB}" srcOrd="0" destOrd="0" presId="urn:microsoft.com/office/officeart/2005/8/layout/equation1"/>
    <dgm:cxn modelId="{7995BF1C-C6CD-4BBA-8512-45A0C8F3ADB3}" type="presParOf" srcId="{1852A04A-9897-4196-B1D9-BE25F954B37F}" destId="{104CCBC4-8DDE-4B1E-BE3E-560E48FB9E3B}" srcOrd="1" destOrd="0" presId="urn:microsoft.com/office/officeart/2005/8/layout/equation1"/>
    <dgm:cxn modelId="{B57AB212-4CD3-4F3C-8657-9251434B61FF}" type="presParOf" srcId="{1852A04A-9897-4196-B1D9-BE25F954B37F}" destId="{1484A5FD-50F3-445F-A155-D1E341915C4D}" srcOrd="2" destOrd="0" presId="urn:microsoft.com/office/officeart/2005/8/layout/equation1"/>
    <dgm:cxn modelId="{05548F7A-C013-494D-BFF1-55CEDD48762C}" type="presParOf" srcId="{1852A04A-9897-4196-B1D9-BE25F954B37F}" destId="{306DE108-2E69-40A3-A23D-40A3BD6EEF0E}" srcOrd="3" destOrd="0" presId="urn:microsoft.com/office/officeart/2005/8/layout/equation1"/>
    <dgm:cxn modelId="{42F0AB5B-B748-44D0-9B4D-FD88E90F8EEB}" type="presParOf" srcId="{1852A04A-9897-4196-B1D9-BE25F954B37F}" destId="{86B70822-72CC-4847-863E-771E8B9D9314}" srcOrd="4" destOrd="0" presId="urn:microsoft.com/office/officeart/2005/8/layout/equation1"/>
    <dgm:cxn modelId="{735C5AB4-1544-45A7-AF12-7010087AD81F}" type="presParOf" srcId="{1852A04A-9897-4196-B1D9-BE25F954B37F}" destId="{A0E4B711-0A75-4FAE-A619-EDA89262B278}" srcOrd="5" destOrd="0" presId="urn:microsoft.com/office/officeart/2005/8/layout/equation1"/>
    <dgm:cxn modelId="{A20A9D18-64E8-4E9F-AD0F-3893918EF587}" type="presParOf" srcId="{1852A04A-9897-4196-B1D9-BE25F954B37F}" destId="{D5090853-DEC3-45F4-86F2-534B01E8750E}" srcOrd="6" destOrd="0" presId="urn:microsoft.com/office/officeart/2005/8/layout/equation1"/>
    <dgm:cxn modelId="{74DFBDA0-7D5D-4D1B-9B46-87E3E2AAEC43}" type="presParOf" srcId="{1852A04A-9897-4196-B1D9-BE25F954B37F}" destId="{2F2B6591-5A7C-4C48-8BBF-AD53BAC18D45}" srcOrd="7" destOrd="0" presId="urn:microsoft.com/office/officeart/2005/8/layout/equation1"/>
    <dgm:cxn modelId="{27C71469-139C-4457-BC36-25BF8700C684}" type="presParOf" srcId="{1852A04A-9897-4196-B1D9-BE25F954B37F}" destId="{ECA05C92-B8D5-4640-AF12-D1556B29F818}" srcOrd="8" destOrd="0" presId="urn:microsoft.com/office/officeart/2005/8/layout/equation1"/>
    <dgm:cxn modelId="{80FDFFFF-5B86-4586-B78B-9AB8B4659F69}" type="presParOf" srcId="{1852A04A-9897-4196-B1D9-BE25F954B37F}" destId="{79630CFF-134D-4779-9239-131B8EAABC08}" srcOrd="9" destOrd="0" presId="urn:microsoft.com/office/officeart/2005/8/layout/equation1"/>
    <dgm:cxn modelId="{736E8CF3-712F-4B7E-BC95-6B645C9ADC9C}" type="presParOf" srcId="{1852A04A-9897-4196-B1D9-BE25F954B37F}" destId="{DD0F6894-B0FC-4C0C-80AC-92AA7FCDF4E2}" srcOrd="10" destOrd="0" presId="urn:microsoft.com/office/officeart/2005/8/layout/equation1"/>
    <dgm:cxn modelId="{49A018BE-FBE2-43A5-A809-F34281006C7C}" type="presParOf" srcId="{1852A04A-9897-4196-B1D9-BE25F954B37F}" destId="{ED0108EC-A6BC-468E-AAB2-170524E35D94}" srcOrd="11" destOrd="0" presId="urn:microsoft.com/office/officeart/2005/8/layout/equation1"/>
    <dgm:cxn modelId="{5893019C-150F-4FC1-AAA2-7CC8483F600C}" type="presParOf" srcId="{1852A04A-9897-4196-B1D9-BE25F954B37F}" destId="{4F40860E-BBC2-43C6-8466-19531ADA6D20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0E965A-9843-4E56-85D3-F24885173415}" type="doc">
      <dgm:prSet loTypeId="urn:microsoft.com/office/officeart/2005/8/layout/vProcess5" loCatId="process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070059C-9EE6-4019-B793-701287E5721C}">
      <dgm:prSet custT="1"/>
      <dgm:spPr/>
      <dgm:t>
        <a:bodyPr/>
        <a:lstStyle/>
        <a:p>
          <a:pPr rtl="0"/>
          <a:r>
            <a:rPr 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proteins synthesized in yeast have high-mannose</a:t>
          </a:r>
        </a:p>
        <a:p>
          <a:pPr rtl="0"/>
          <a:r>
            <a:rPr 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N-glycosylation</a:t>
          </a:r>
          <a:endParaRPr lang="en-US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B0BA05-FD81-4F7F-A797-9946D197F3FF}" type="parTrans" cxnId="{86ED9D7B-92B4-4B9E-8449-985EA471506B}">
      <dgm:prSet/>
      <dgm:spPr/>
      <dgm:t>
        <a:bodyPr/>
        <a:lstStyle/>
        <a:p>
          <a:endParaRPr lang="en-US"/>
        </a:p>
      </dgm:t>
    </dgm:pt>
    <dgm:pt modelId="{D59DF01A-5AD5-45D2-AA99-3733F39734E9}" type="sibTrans" cxnId="{86ED9D7B-92B4-4B9E-8449-985EA471506B}">
      <dgm:prSet/>
      <dgm:spPr/>
      <dgm:t>
        <a:bodyPr/>
        <a:lstStyle/>
        <a:p>
          <a:endParaRPr lang="en-US"/>
        </a:p>
      </dgm:t>
    </dgm:pt>
    <dgm:pt modelId="{6081A924-1D6B-49BC-95E2-95222B172964}">
      <dgm:prSet custT="1"/>
      <dgm:spPr/>
      <dgm:t>
        <a:bodyPr/>
        <a:lstStyle/>
        <a:p>
          <a:pPr rtl="0"/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activates an immune response in humans</a:t>
          </a:r>
        </a:p>
      </dgm:t>
    </dgm:pt>
    <dgm:pt modelId="{C930FE4A-D8EF-42B9-905E-CFD6B6F065DD}" type="parTrans" cxnId="{04631668-6212-48C5-BB16-30A003084102}">
      <dgm:prSet/>
      <dgm:spPr/>
      <dgm:t>
        <a:bodyPr/>
        <a:lstStyle/>
        <a:p>
          <a:endParaRPr lang="en-US"/>
        </a:p>
      </dgm:t>
    </dgm:pt>
    <dgm:pt modelId="{35D5D46E-D016-4A4D-9656-30ADAF0A8711}" type="sibTrans" cxnId="{04631668-6212-48C5-BB16-30A003084102}">
      <dgm:prSet/>
      <dgm:spPr/>
      <dgm:t>
        <a:bodyPr/>
        <a:lstStyle/>
        <a:p>
          <a:endParaRPr lang="en-US"/>
        </a:p>
      </dgm:t>
    </dgm:pt>
    <dgm:pt modelId="{A10C4166-27B9-46FB-964E-D74967A99DB5}">
      <dgm:prSet custT="1"/>
      <dgm:spPr/>
      <dgm:t>
        <a:bodyPr/>
        <a:lstStyle/>
        <a:p>
          <a:pPr rtl="0"/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shortens the half-life of recombinant proteins </a:t>
          </a:r>
          <a:r>
            <a:rPr 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 vivo</a:t>
          </a:r>
          <a:endParaRPr lang="en-US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EE01DC-61D5-45A6-A995-402C28A993FC}" type="parTrans" cxnId="{02DA9672-3076-46F9-859C-6973D1BE6B12}">
      <dgm:prSet/>
      <dgm:spPr/>
      <dgm:t>
        <a:bodyPr/>
        <a:lstStyle/>
        <a:p>
          <a:endParaRPr lang="en-US"/>
        </a:p>
      </dgm:t>
    </dgm:pt>
    <dgm:pt modelId="{CA2ED6FD-1C69-4773-827C-A651A18ADD5C}" type="sibTrans" cxnId="{02DA9672-3076-46F9-859C-6973D1BE6B12}">
      <dgm:prSet/>
      <dgm:spPr/>
      <dgm:t>
        <a:bodyPr/>
        <a:lstStyle/>
        <a:p>
          <a:endParaRPr lang="en-US"/>
        </a:p>
      </dgm:t>
    </dgm:pt>
    <dgm:pt modelId="{3B2B1B07-D9BD-4C4D-B1F7-3FFA7ACB4609}" type="pres">
      <dgm:prSet presAssocID="{E70E965A-9843-4E56-85D3-F24885173415}" presName="outerComposite" presStyleCnt="0">
        <dgm:presLayoutVars>
          <dgm:chMax val="5"/>
          <dgm:dir/>
          <dgm:resizeHandles val="exact"/>
        </dgm:presLayoutVars>
      </dgm:prSet>
      <dgm:spPr/>
    </dgm:pt>
    <dgm:pt modelId="{9B87A815-1C00-414A-8E76-9B3314AFC186}" type="pres">
      <dgm:prSet presAssocID="{E70E965A-9843-4E56-85D3-F24885173415}" presName="dummyMaxCanvas" presStyleCnt="0">
        <dgm:presLayoutVars/>
      </dgm:prSet>
      <dgm:spPr/>
    </dgm:pt>
    <dgm:pt modelId="{50AC15C0-3DA1-4CEA-BC3F-914B1E7E2456}" type="pres">
      <dgm:prSet presAssocID="{E70E965A-9843-4E56-85D3-F24885173415}" presName="ThreeNodes_1" presStyleLbl="node1" presStyleIdx="0" presStyleCnt="3">
        <dgm:presLayoutVars>
          <dgm:bulletEnabled val="1"/>
        </dgm:presLayoutVars>
      </dgm:prSet>
      <dgm:spPr/>
    </dgm:pt>
    <dgm:pt modelId="{C3F90FCB-D396-4F6F-AAC8-F2C9FCDD8D49}" type="pres">
      <dgm:prSet presAssocID="{E70E965A-9843-4E56-85D3-F24885173415}" presName="ThreeNodes_2" presStyleLbl="node1" presStyleIdx="1" presStyleCnt="3">
        <dgm:presLayoutVars>
          <dgm:bulletEnabled val="1"/>
        </dgm:presLayoutVars>
      </dgm:prSet>
      <dgm:spPr/>
    </dgm:pt>
    <dgm:pt modelId="{F498D08F-4314-488D-8DDA-3083C5DA28F9}" type="pres">
      <dgm:prSet presAssocID="{E70E965A-9843-4E56-85D3-F24885173415}" presName="ThreeNodes_3" presStyleLbl="node1" presStyleIdx="2" presStyleCnt="3">
        <dgm:presLayoutVars>
          <dgm:bulletEnabled val="1"/>
        </dgm:presLayoutVars>
      </dgm:prSet>
      <dgm:spPr/>
    </dgm:pt>
    <dgm:pt modelId="{B83510BB-B4BF-41DF-A7BA-B142BC88F33B}" type="pres">
      <dgm:prSet presAssocID="{E70E965A-9843-4E56-85D3-F24885173415}" presName="ThreeConn_1-2" presStyleLbl="fgAccFollowNode1" presStyleIdx="0" presStyleCnt="2">
        <dgm:presLayoutVars>
          <dgm:bulletEnabled val="1"/>
        </dgm:presLayoutVars>
      </dgm:prSet>
      <dgm:spPr/>
    </dgm:pt>
    <dgm:pt modelId="{B68B1B10-7CC5-4D74-8962-192B5615D8C2}" type="pres">
      <dgm:prSet presAssocID="{E70E965A-9843-4E56-85D3-F24885173415}" presName="ThreeConn_2-3" presStyleLbl="fgAccFollowNode1" presStyleIdx="1" presStyleCnt="2">
        <dgm:presLayoutVars>
          <dgm:bulletEnabled val="1"/>
        </dgm:presLayoutVars>
      </dgm:prSet>
      <dgm:spPr/>
    </dgm:pt>
    <dgm:pt modelId="{F49FAADA-0F88-49CA-B5DD-F5198B89A1D0}" type="pres">
      <dgm:prSet presAssocID="{E70E965A-9843-4E56-85D3-F24885173415}" presName="ThreeNodes_1_text" presStyleLbl="node1" presStyleIdx="2" presStyleCnt="3">
        <dgm:presLayoutVars>
          <dgm:bulletEnabled val="1"/>
        </dgm:presLayoutVars>
      </dgm:prSet>
      <dgm:spPr/>
    </dgm:pt>
    <dgm:pt modelId="{87C50282-5EB4-4DF8-915A-6B98F045265F}" type="pres">
      <dgm:prSet presAssocID="{E70E965A-9843-4E56-85D3-F24885173415}" presName="ThreeNodes_2_text" presStyleLbl="node1" presStyleIdx="2" presStyleCnt="3">
        <dgm:presLayoutVars>
          <dgm:bulletEnabled val="1"/>
        </dgm:presLayoutVars>
      </dgm:prSet>
      <dgm:spPr/>
    </dgm:pt>
    <dgm:pt modelId="{1A7F2101-2950-407D-AC48-FCD39235F2A5}" type="pres">
      <dgm:prSet presAssocID="{E70E965A-9843-4E56-85D3-F24885173415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93430D5C-B4C3-4CC3-8C3C-D3856ADA4E5C}" type="presOf" srcId="{6081A924-1D6B-49BC-95E2-95222B172964}" destId="{C3F90FCB-D396-4F6F-AAC8-F2C9FCDD8D49}" srcOrd="0" destOrd="0" presId="urn:microsoft.com/office/officeart/2005/8/layout/vProcess5"/>
    <dgm:cxn modelId="{04631668-6212-48C5-BB16-30A003084102}" srcId="{E70E965A-9843-4E56-85D3-F24885173415}" destId="{6081A924-1D6B-49BC-95E2-95222B172964}" srcOrd="1" destOrd="0" parTransId="{C930FE4A-D8EF-42B9-905E-CFD6B6F065DD}" sibTransId="{35D5D46E-D016-4A4D-9656-30ADAF0A8711}"/>
    <dgm:cxn modelId="{02DA9672-3076-46F9-859C-6973D1BE6B12}" srcId="{E70E965A-9843-4E56-85D3-F24885173415}" destId="{A10C4166-27B9-46FB-964E-D74967A99DB5}" srcOrd="2" destOrd="0" parTransId="{40EE01DC-61D5-45A6-A995-402C28A993FC}" sibTransId="{CA2ED6FD-1C69-4773-827C-A651A18ADD5C}"/>
    <dgm:cxn modelId="{1BDAB278-7468-40CC-A425-EED1EEA09FD2}" type="presOf" srcId="{E70E965A-9843-4E56-85D3-F24885173415}" destId="{3B2B1B07-D9BD-4C4D-B1F7-3FFA7ACB4609}" srcOrd="0" destOrd="0" presId="urn:microsoft.com/office/officeart/2005/8/layout/vProcess5"/>
    <dgm:cxn modelId="{86ED9D7B-92B4-4B9E-8449-985EA471506B}" srcId="{E70E965A-9843-4E56-85D3-F24885173415}" destId="{A070059C-9EE6-4019-B793-701287E5721C}" srcOrd="0" destOrd="0" parTransId="{79B0BA05-FD81-4F7F-A797-9946D197F3FF}" sibTransId="{D59DF01A-5AD5-45D2-AA99-3733F39734E9}"/>
    <dgm:cxn modelId="{98426C80-061A-4417-BDC1-B04A225C5BB9}" type="presOf" srcId="{A070059C-9EE6-4019-B793-701287E5721C}" destId="{F49FAADA-0F88-49CA-B5DD-F5198B89A1D0}" srcOrd="1" destOrd="0" presId="urn:microsoft.com/office/officeart/2005/8/layout/vProcess5"/>
    <dgm:cxn modelId="{D8FB908E-3AE9-4B16-AE1F-902ECC51A03C}" type="presOf" srcId="{D59DF01A-5AD5-45D2-AA99-3733F39734E9}" destId="{B83510BB-B4BF-41DF-A7BA-B142BC88F33B}" srcOrd="0" destOrd="0" presId="urn:microsoft.com/office/officeart/2005/8/layout/vProcess5"/>
    <dgm:cxn modelId="{847CA3C4-D96E-424B-B9BE-BD264F3B7510}" type="presOf" srcId="{6081A924-1D6B-49BC-95E2-95222B172964}" destId="{87C50282-5EB4-4DF8-915A-6B98F045265F}" srcOrd="1" destOrd="0" presId="urn:microsoft.com/office/officeart/2005/8/layout/vProcess5"/>
    <dgm:cxn modelId="{1A3439DB-0F00-4D0B-8324-87B9BB226EBD}" type="presOf" srcId="{A070059C-9EE6-4019-B793-701287E5721C}" destId="{50AC15C0-3DA1-4CEA-BC3F-914B1E7E2456}" srcOrd="0" destOrd="0" presId="urn:microsoft.com/office/officeart/2005/8/layout/vProcess5"/>
    <dgm:cxn modelId="{B66EAFE9-06B7-40CF-9D56-E1099AB77B20}" type="presOf" srcId="{35D5D46E-D016-4A4D-9656-30ADAF0A8711}" destId="{B68B1B10-7CC5-4D74-8962-192B5615D8C2}" srcOrd="0" destOrd="0" presId="urn:microsoft.com/office/officeart/2005/8/layout/vProcess5"/>
    <dgm:cxn modelId="{76286AF0-5DCC-4921-B3B4-FDEBA2888EC8}" type="presOf" srcId="{A10C4166-27B9-46FB-964E-D74967A99DB5}" destId="{1A7F2101-2950-407D-AC48-FCD39235F2A5}" srcOrd="1" destOrd="0" presId="urn:microsoft.com/office/officeart/2005/8/layout/vProcess5"/>
    <dgm:cxn modelId="{A2AE4EF7-772A-43C6-9762-07EEB4FDD715}" type="presOf" srcId="{A10C4166-27B9-46FB-964E-D74967A99DB5}" destId="{F498D08F-4314-488D-8DDA-3083C5DA28F9}" srcOrd="0" destOrd="0" presId="urn:microsoft.com/office/officeart/2005/8/layout/vProcess5"/>
    <dgm:cxn modelId="{C5A3A81C-52BD-4C54-AC33-2E466873B9ED}" type="presParOf" srcId="{3B2B1B07-D9BD-4C4D-B1F7-3FFA7ACB4609}" destId="{9B87A815-1C00-414A-8E76-9B3314AFC186}" srcOrd="0" destOrd="0" presId="urn:microsoft.com/office/officeart/2005/8/layout/vProcess5"/>
    <dgm:cxn modelId="{21FC1EC1-5E4B-424B-A794-A9E26B8BEF3B}" type="presParOf" srcId="{3B2B1B07-D9BD-4C4D-B1F7-3FFA7ACB4609}" destId="{50AC15C0-3DA1-4CEA-BC3F-914B1E7E2456}" srcOrd="1" destOrd="0" presId="urn:microsoft.com/office/officeart/2005/8/layout/vProcess5"/>
    <dgm:cxn modelId="{D7A1911D-7F27-4250-8281-D3D722443DF4}" type="presParOf" srcId="{3B2B1B07-D9BD-4C4D-B1F7-3FFA7ACB4609}" destId="{C3F90FCB-D396-4F6F-AAC8-F2C9FCDD8D49}" srcOrd="2" destOrd="0" presId="urn:microsoft.com/office/officeart/2005/8/layout/vProcess5"/>
    <dgm:cxn modelId="{5E3A97E1-D6A9-4962-9C52-7892C7A31F45}" type="presParOf" srcId="{3B2B1B07-D9BD-4C4D-B1F7-3FFA7ACB4609}" destId="{F498D08F-4314-488D-8DDA-3083C5DA28F9}" srcOrd="3" destOrd="0" presId="urn:microsoft.com/office/officeart/2005/8/layout/vProcess5"/>
    <dgm:cxn modelId="{30CDDC38-C5F1-4F1B-AA02-F3DDF6FB8902}" type="presParOf" srcId="{3B2B1B07-D9BD-4C4D-B1F7-3FFA7ACB4609}" destId="{B83510BB-B4BF-41DF-A7BA-B142BC88F33B}" srcOrd="4" destOrd="0" presId="urn:microsoft.com/office/officeart/2005/8/layout/vProcess5"/>
    <dgm:cxn modelId="{37E1FAE3-7CFB-4536-AA64-822FFC22D2A9}" type="presParOf" srcId="{3B2B1B07-D9BD-4C4D-B1F7-3FFA7ACB4609}" destId="{B68B1B10-7CC5-4D74-8962-192B5615D8C2}" srcOrd="5" destOrd="0" presId="urn:microsoft.com/office/officeart/2005/8/layout/vProcess5"/>
    <dgm:cxn modelId="{42233209-43F2-40B2-AE27-5A385BBC7DD9}" type="presParOf" srcId="{3B2B1B07-D9BD-4C4D-B1F7-3FFA7ACB4609}" destId="{F49FAADA-0F88-49CA-B5DD-F5198B89A1D0}" srcOrd="6" destOrd="0" presId="urn:microsoft.com/office/officeart/2005/8/layout/vProcess5"/>
    <dgm:cxn modelId="{FD988176-AEFE-4CC3-BBBA-A46168FC0878}" type="presParOf" srcId="{3B2B1B07-D9BD-4C4D-B1F7-3FFA7ACB4609}" destId="{87C50282-5EB4-4DF8-915A-6B98F045265F}" srcOrd="7" destOrd="0" presId="urn:microsoft.com/office/officeart/2005/8/layout/vProcess5"/>
    <dgm:cxn modelId="{74424015-CA66-4505-9D36-B50F0D9430F4}" type="presParOf" srcId="{3B2B1B07-D9BD-4C4D-B1F7-3FFA7ACB4609}" destId="{1A7F2101-2950-407D-AC48-FCD39235F2A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3B2C39-A42C-499E-A8AA-5298311336BC}" type="doc">
      <dgm:prSet loTypeId="urn:microsoft.com/office/officeart/2005/8/layout/target3" loCatId="list" qsTypeId="urn:microsoft.com/office/officeart/2005/8/quickstyle/simple5" qsCatId="simple" csTypeId="urn:microsoft.com/office/officeart/2005/8/colors/accent4_3" csCatId="accent4"/>
      <dgm:spPr/>
      <dgm:t>
        <a:bodyPr/>
        <a:lstStyle/>
        <a:p>
          <a:endParaRPr lang="en-US"/>
        </a:p>
      </dgm:t>
    </dgm:pt>
    <dgm:pt modelId="{04FFB36D-CDA7-4993-BB05-0C310A99B7D4}">
      <dgm:prSet custT="1"/>
      <dgm:spPr/>
      <dgm:t>
        <a:bodyPr/>
        <a:lstStyle/>
        <a:p>
          <a:pPr rtl="0"/>
          <a:r>
            <a:rPr lang="en-US" sz="240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Dietary and lifestyle changes are causing dramatic increase in diabetes incidence all over the world.</a:t>
          </a:r>
        </a:p>
      </dgm:t>
    </dgm:pt>
    <dgm:pt modelId="{5EB14E13-A9E2-471E-A796-E09BA85188A4}" type="parTrans" cxnId="{F033AF0E-62D6-47A3-B9A4-5985DCFABD0B}">
      <dgm:prSet/>
      <dgm:spPr/>
      <dgm:t>
        <a:bodyPr/>
        <a:lstStyle/>
        <a:p>
          <a:endParaRPr lang="en-US"/>
        </a:p>
      </dgm:t>
    </dgm:pt>
    <dgm:pt modelId="{E2AD5CC7-0C14-4854-B0D7-BD0D6942C692}" type="sibTrans" cxnId="{F033AF0E-62D6-47A3-B9A4-5985DCFABD0B}">
      <dgm:prSet/>
      <dgm:spPr/>
      <dgm:t>
        <a:bodyPr/>
        <a:lstStyle/>
        <a:p>
          <a:endParaRPr lang="en-US"/>
        </a:p>
      </dgm:t>
    </dgm:pt>
    <dgm:pt modelId="{9B47EC1E-79DE-4DCF-B286-DF9ED6B63E9F}">
      <dgm:prSet custT="1"/>
      <dgm:spPr/>
      <dgm:t>
        <a:bodyPr/>
        <a:lstStyle/>
        <a:p>
          <a:pPr rtl="0"/>
          <a:r>
            <a: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Both Type I and Type II diabetic patients use insulin, however late stage Type II diabetes patients require large doses of insulin as they develop insulin resistance.</a:t>
          </a:r>
        </a:p>
      </dgm:t>
    </dgm:pt>
    <dgm:pt modelId="{FDC855A5-6798-476F-8276-8D7A603EF9B7}" type="parTrans" cxnId="{9F3FE745-76EB-4081-96AB-267D477D055D}">
      <dgm:prSet/>
      <dgm:spPr/>
      <dgm:t>
        <a:bodyPr/>
        <a:lstStyle/>
        <a:p>
          <a:endParaRPr lang="en-US"/>
        </a:p>
      </dgm:t>
    </dgm:pt>
    <dgm:pt modelId="{4776FDFD-2F99-4155-8069-629CF534E517}" type="sibTrans" cxnId="{9F3FE745-76EB-4081-96AB-267D477D055D}">
      <dgm:prSet/>
      <dgm:spPr/>
      <dgm:t>
        <a:bodyPr/>
        <a:lstStyle/>
        <a:p>
          <a:endParaRPr lang="en-US"/>
        </a:p>
      </dgm:t>
    </dgm:pt>
    <dgm:pt modelId="{187DF4BD-96E9-4C92-9E80-819F609FF793}">
      <dgm:prSet custT="1"/>
      <dgm:spPr/>
      <dgm:t>
        <a:bodyPr/>
        <a:lstStyle/>
        <a:p>
          <a:pPr rtl="0"/>
          <a:r>
            <a: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Current manufacturing technologies will not be able to meet the growing demand of insulin due to limitation in production capacity and high production cost.</a:t>
          </a:r>
        </a:p>
      </dgm:t>
    </dgm:pt>
    <dgm:pt modelId="{2F7E79A5-116A-4D79-8790-A5B0D9AEC1C0}" type="parTrans" cxnId="{13F5B985-357A-431D-BC7B-99EA19E10174}">
      <dgm:prSet/>
      <dgm:spPr/>
      <dgm:t>
        <a:bodyPr/>
        <a:lstStyle/>
        <a:p>
          <a:endParaRPr lang="en-US"/>
        </a:p>
      </dgm:t>
    </dgm:pt>
    <dgm:pt modelId="{AD1525E6-1CB7-4A4E-9773-BEDB6F764670}" type="sibTrans" cxnId="{13F5B985-357A-431D-BC7B-99EA19E10174}">
      <dgm:prSet/>
      <dgm:spPr/>
      <dgm:t>
        <a:bodyPr/>
        <a:lstStyle/>
        <a:p>
          <a:endParaRPr lang="en-US"/>
        </a:p>
      </dgm:t>
    </dgm:pt>
    <dgm:pt modelId="{45951F71-1AC0-41E5-8FFA-189BC4E84221}" type="pres">
      <dgm:prSet presAssocID="{A13B2C39-A42C-499E-A8AA-5298311336BC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C37CFE6C-63AC-4D17-86E6-DC45DB96B60B}" type="pres">
      <dgm:prSet presAssocID="{04FFB36D-CDA7-4993-BB05-0C310A99B7D4}" presName="circle1" presStyleLbl="node1" presStyleIdx="0" presStyleCnt="3"/>
      <dgm:spPr/>
    </dgm:pt>
    <dgm:pt modelId="{63A82296-FEFB-4245-B2EC-0CCAE3C23DE0}" type="pres">
      <dgm:prSet presAssocID="{04FFB36D-CDA7-4993-BB05-0C310A99B7D4}" presName="space" presStyleCnt="0"/>
      <dgm:spPr/>
    </dgm:pt>
    <dgm:pt modelId="{35FC6000-3172-4AD6-9528-E2BD8E74661C}" type="pres">
      <dgm:prSet presAssocID="{04FFB36D-CDA7-4993-BB05-0C310A99B7D4}" presName="rect1" presStyleLbl="alignAcc1" presStyleIdx="0" presStyleCnt="3"/>
      <dgm:spPr/>
    </dgm:pt>
    <dgm:pt modelId="{A986B399-5F8B-42A3-A5FC-B4BFFC971FAE}" type="pres">
      <dgm:prSet presAssocID="{9B47EC1E-79DE-4DCF-B286-DF9ED6B63E9F}" presName="vertSpace2" presStyleLbl="node1" presStyleIdx="0" presStyleCnt="3"/>
      <dgm:spPr/>
    </dgm:pt>
    <dgm:pt modelId="{74A83F68-CEE4-4EDA-818F-7EBC6394744B}" type="pres">
      <dgm:prSet presAssocID="{9B47EC1E-79DE-4DCF-B286-DF9ED6B63E9F}" presName="circle2" presStyleLbl="node1" presStyleIdx="1" presStyleCnt="3"/>
      <dgm:spPr/>
    </dgm:pt>
    <dgm:pt modelId="{D5D53D83-775F-4DF8-930E-EDE1454B26FC}" type="pres">
      <dgm:prSet presAssocID="{9B47EC1E-79DE-4DCF-B286-DF9ED6B63E9F}" presName="rect2" presStyleLbl="alignAcc1" presStyleIdx="1" presStyleCnt="3"/>
      <dgm:spPr/>
    </dgm:pt>
    <dgm:pt modelId="{2DAC697B-8CC4-44A9-A801-E9FF51B1A85C}" type="pres">
      <dgm:prSet presAssocID="{187DF4BD-96E9-4C92-9E80-819F609FF793}" presName="vertSpace3" presStyleLbl="node1" presStyleIdx="1" presStyleCnt="3"/>
      <dgm:spPr/>
    </dgm:pt>
    <dgm:pt modelId="{0F3D7758-A84F-45BD-8B5D-DE33BC03985D}" type="pres">
      <dgm:prSet presAssocID="{187DF4BD-96E9-4C92-9E80-819F609FF793}" presName="circle3" presStyleLbl="node1" presStyleIdx="2" presStyleCnt="3"/>
      <dgm:spPr>
        <a:solidFill>
          <a:srgbClr val="FFFF66"/>
        </a:solidFill>
      </dgm:spPr>
    </dgm:pt>
    <dgm:pt modelId="{E0956971-2641-4F0E-8DF5-5579960BA26C}" type="pres">
      <dgm:prSet presAssocID="{187DF4BD-96E9-4C92-9E80-819F609FF793}" presName="rect3" presStyleLbl="alignAcc1" presStyleIdx="2" presStyleCnt="3"/>
      <dgm:spPr/>
    </dgm:pt>
    <dgm:pt modelId="{5DAF1715-A756-45A7-B4E4-B60441D8D501}" type="pres">
      <dgm:prSet presAssocID="{04FFB36D-CDA7-4993-BB05-0C310A99B7D4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79C2B77A-9305-42DD-AB77-CCD1F8ED878E}" type="pres">
      <dgm:prSet presAssocID="{9B47EC1E-79DE-4DCF-B286-DF9ED6B63E9F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90AF1985-5DDD-4E0D-8A9F-C48EF5A19EB8}" type="pres">
      <dgm:prSet presAssocID="{187DF4BD-96E9-4C92-9E80-819F609FF793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F033AF0E-62D6-47A3-B9A4-5985DCFABD0B}" srcId="{A13B2C39-A42C-499E-A8AA-5298311336BC}" destId="{04FFB36D-CDA7-4993-BB05-0C310A99B7D4}" srcOrd="0" destOrd="0" parTransId="{5EB14E13-A9E2-471E-A796-E09BA85188A4}" sibTransId="{E2AD5CC7-0C14-4854-B0D7-BD0D6942C692}"/>
    <dgm:cxn modelId="{1E05EF26-C6A4-44FC-970B-CF1D14A82542}" type="presOf" srcId="{04FFB36D-CDA7-4993-BB05-0C310A99B7D4}" destId="{5DAF1715-A756-45A7-B4E4-B60441D8D501}" srcOrd="1" destOrd="0" presId="urn:microsoft.com/office/officeart/2005/8/layout/target3"/>
    <dgm:cxn modelId="{ECEF1229-2B21-413E-B18F-5DA11B38C8EE}" type="presOf" srcId="{04FFB36D-CDA7-4993-BB05-0C310A99B7D4}" destId="{35FC6000-3172-4AD6-9528-E2BD8E74661C}" srcOrd="0" destOrd="0" presId="urn:microsoft.com/office/officeart/2005/8/layout/target3"/>
    <dgm:cxn modelId="{9F3FE745-76EB-4081-96AB-267D477D055D}" srcId="{A13B2C39-A42C-499E-A8AA-5298311336BC}" destId="{9B47EC1E-79DE-4DCF-B286-DF9ED6B63E9F}" srcOrd="1" destOrd="0" parTransId="{FDC855A5-6798-476F-8276-8D7A603EF9B7}" sibTransId="{4776FDFD-2F99-4155-8069-629CF534E517}"/>
    <dgm:cxn modelId="{3D0AA347-315F-4ECD-9717-5951277D7525}" type="presOf" srcId="{187DF4BD-96E9-4C92-9E80-819F609FF793}" destId="{90AF1985-5DDD-4E0D-8A9F-C48EF5A19EB8}" srcOrd="1" destOrd="0" presId="urn:microsoft.com/office/officeart/2005/8/layout/target3"/>
    <dgm:cxn modelId="{682D8168-43A6-483F-8FDA-38F8D00D299F}" type="presOf" srcId="{9B47EC1E-79DE-4DCF-B286-DF9ED6B63E9F}" destId="{79C2B77A-9305-42DD-AB77-CCD1F8ED878E}" srcOrd="1" destOrd="0" presId="urn:microsoft.com/office/officeart/2005/8/layout/target3"/>
    <dgm:cxn modelId="{8BFF5850-FC54-490D-8247-47BC661B7296}" type="presOf" srcId="{187DF4BD-96E9-4C92-9E80-819F609FF793}" destId="{E0956971-2641-4F0E-8DF5-5579960BA26C}" srcOrd="0" destOrd="0" presId="urn:microsoft.com/office/officeart/2005/8/layout/target3"/>
    <dgm:cxn modelId="{13F5B985-357A-431D-BC7B-99EA19E10174}" srcId="{A13B2C39-A42C-499E-A8AA-5298311336BC}" destId="{187DF4BD-96E9-4C92-9E80-819F609FF793}" srcOrd="2" destOrd="0" parTransId="{2F7E79A5-116A-4D79-8790-A5B0D9AEC1C0}" sibTransId="{AD1525E6-1CB7-4A4E-9773-BEDB6F764670}"/>
    <dgm:cxn modelId="{F3E1E78D-F2CB-474D-99A2-F60B3B230FD7}" type="presOf" srcId="{9B47EC1E-79DE-4DCF-B286-DF9ED6B63E9F}" destId="{D5D53D83-775F-4DF8-930E-EDE1454B26FC}" srcOrd="0" destOrd="0" presId="urn:microsoft.com/office/officeart/2005/8/layout/target3"/>
    <dgm:cxn modelId="{B3F112DE-A661-4EB0-96A4-5FC2E18C13E7}" type="presOf" srcId="{A13B2C39-A42C-499E-A8AA-5298311336BC}" destId="{45951F71-1AC0-41E5-8FFA-189BC4E84221}" srcOrd="0" destOrd="0" presId="urn:microsoft.com/office/officeart/2005/8/layout/target3"/>
    <dgm:cxn modelId="{0E96D7F4-2130-47CF-A5CF-139092CD291A}" type="presParOf" srcId="{45951F71-1AC0-41E5-8FFA-189BC4E84221}" destId="{C37CFE6C-63AC-4D17-86E6-DC45DB96B60B}" srcOrd="0" destOrd="0" presId="urn:microsoft.com/office/officeart/2005/8/layout/target3"/>
    <dgm:cxn modelId="{65AC6DA0-8BD7-42B7-B906-38D9D8F133C9}" type="presParOf" srcId="{45951F71-1AC0-41E5-8FFA-189BC4E84221}" destId="{63A82296-FEFB-4245-B2EC-0CCAE3C23DE0}" srcOrd="1" destOrd="0" presId="urn:microsoft.com/office/officeart/2005/8/layout/target3"/>
    <dgm:cxn modelId="{BB5EE67E-0863-46F4-875A-1BD1B22AAB41}" type="presParOf" srcId="{45951F71-1AC0-41E5-8FFA-189BC4E84221}" destId="{35FC6000-3172-4AD6-9528-E2BD8E74661C}" srcOrd="2" destOrd="0" presId="urn:microsoft.com/office/officeart/2005/8/layout/target3"/>
    <dgm:cxn modelId="{9895B2BC-03BC-4A09-B8D4-5DE4CC65626C}" type="presParOf" srcId="{45951F71-1AC0-41E5-8FFA-189BC4E84221}" destId="{A986B399-5F8B-42A3-A5FC-B4BFFC971FAE}" srcOrd="3" destOrd="0" presId="urn:microsoft.com/office/officeart/2005/8/layout/target3"/>
    <dgm:cxn modelId="{75944B56-AE89-430C-B7B0-AFBDC413CC78}" type="presParOf" srcId="{45951F71-1AC0-41E5-8FFA-189BC4E84221}" destId="{74A83F68-CEE4-4EDA-818F-7EBC6394744B}" srcOrd="4" destOrd="0" presId="urn:microsoft.com/office/officeart/2005/8/layout/target3"/>
    <dgm:cxn modelId="{8BCB27E8-4DB8-4FB3-983F-E045C5E863E2}" type="presParOf" srcId="{45951F71-1AC0-41E5-8FFA-189BC4E84221}" destId="{D5D53D83-775F-4DF8-930E-EDE1454B26FC}" srcOrd="5" destOrd="0" presId="urn:microsoft.com/office/officeart/2005/8/layout/target3"/>
    <dgm:cxn modelId="{29C8D9FC-53E0-4A88-B9F0-A1B170B79F42}" type="presParOf" srcId="{45951F71-1AC0-41E5-8FFA-189BC4E84221}" destId="{2DAC697B-8CC4-44A9-A801-E9FF51B1A85C}" srcOrd="6" destOrd="0" presId="urn:microsoft.com/office/officeart/2005/8/layout/target3"/>
    <dgm:cxn modelId="{FD2DBC5D-9AF0-413A-BFB5-79E940389277}" type="presParOf" srcId="{45951F71-1AC0-41E5-8FFA-189BC4E84221}" destId="{0F3D7758-A84F-45BD-8B5D-DE33BC03985D}" srcOrd="7" destOrd="0" presId="urn:microsoft.com/office/officeart/2005/8/layout/target3"/>
    <dgm:cxn modelId="{309F1A16-AAF0-42A1-8D77-F76E54457294}" type="presParOf" srcId="{45951F71-1AC0-41E5-8FFA-189BC4E84221}" destId="{E0956971-2641-4F0E-8DF5-5579960BA26C}" srcOrd="8" destOrd="0" presId="urn:microsoft.com/office/officeart/2005/8/layout/target3"/>
    <dgm:cxn modelId="{59312A62-6AFE-4706-A1A3-62448B76ADA2}" type="presParOf" srcId="{45951F71-1AC0-41E5-8FFA-189BC4E84221}" destId="{5DAF1715-A756-45A7-B4E4-B60441D8D501}" srcOrd="9" destOrd="0" presId="urn:microsoft.com/office/officeart/2005/8/layout/target3"/>
    <dgm:cxn modelId="{06481533-1AFD-4880-A92D-CBCF12A806A8}" type="presParOf" srcId="{45951F71-1AC0-41E5-8FFA-189BC4E84221}" destId="{79C2B77A-9305-42DD-AB77-CCD1F8ED878E}" srcOrd="10" destOrd="0" presId="urn:microsoft.com/office/officeart/2005/8/layout/target3"/>
    <dgm:cxn modelId="{D1DC1DDF-F61D-42B0-A87F-6CD2DC9038C4}" type="presParOf" srcId="{45951F71-1AC0-41E5-8FFA-189BC4E84221}" destId="{90AF1985-5DDD-4E0D-8A9F-C48EF5A19EB8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54E582-CCAB-46E4-8296-26D7733C59BB}">
      <dsp:nvSpPr>
        <dsp:cNvPr id="0" name=""/>
        <dsp:cNvSpPr/>
      </dsp:nvSpPr>
      <dsp:spPr>
        <a:xfrm>
          <a:off x="6154" y="540641"/>
          <a:ext cx="1983989" cy="198398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onstantia" panose="02030602050306030303" pitchFamily="18" charset="0"/>
            </a:rPr>
            <a:t>rapid increase in the number of diabetic patients</a:t>
          </a:r>
        </a:p>
      </dsp:txBody>
      <dsp:txXfrm>
        <a:off x="296702" y="831189"/>
        <a:ext cx="1402893" cy="1402893"/>
      </dsp:txXfrm>
    </dsp:sp>
    <dsp:sp modelId="{1484A5FD-50F3-445F-A155-D1E341915C4D}">
      <dsp:nvSpPr>
        <dsp:cNvPr id="0" name=""/>
        <dsp:cNvSpPr/>
      </dsp:nvSpPr>
      <dsp:spPr>
        <a:xfrm>
          <a:off x="2151244" y="1275825"/>
          <a:ext cx="610557" cy="513621"/>
        </a:xfrm>
        <a:prstGeom prst="mathPlus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2232173" y="1472234"/>
        <a:ext cx="448699" cy="120803"/>
      </dsp:txXfrm>
    </dsp:sp>
    <dsp:sp modelId="{86B70822-72CC-4847-863E-771E8B9D9314}">
      <dsp:nvSpPr>
        <dsp:cNvPr id="0" name=""/>
        <dsp:cNvSpPr/>
      </dsp:nvSpPr>
      <dsp:spPr>
        <a:xfrm>
          <a:off x="2922902" y="540641"/>
          <a:ext cx="1983989" cy="1983989"/>
        </a:xfrm>
        <a:prstGeom prst="ellipse">
          <a:avLst/>
        </a:prstGeom>
        <a:gradFill rotWithShape="0">
          <a:gsLst>
            <a:gs pos="0">
              <a:schemeClr val="accent3">
                <a:hueOff val="903533"/>
                <a:satOff val="33333"/>
                <a:lumOff val="-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903533"/>
                <a:satOff val="33333"/>
                <a:lumOff val="-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903533"/>
                <a:satOff val="33333"/>
                <a:lumOff val="-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Constantia" panose="02030602050306030303" pitchFamily="18" charset="0"/>
            </a:rPr>
            <a:t>limitation in production capacity</a:t>
          </a:r>
          <a:endParaRPr lang="en-US" sz="2000" kern="1200" dirty="0">
            <a:latin typeface="Constantia" panose="02030602050306030303" pitchFamily="18" charset="0"/>
          </a:endParaRPr>
        </a:p>
      </dsp:txBody>
      <dsp:txXfrm>
        <a:off x="3213450" y="831189"/>
        <a:ext cx="1402893" cy="1402893"/>
      </dsp:txXfrm>
    </dsp:sp>
    <dsp:sp modelId="{D5090853-DEC3-45F4-86F2-534B01E8750E}">
      <dsp:nvSpPr>
        <dsp:cNvPr id="0" name=""/>
        <dsp:cNvSpPr/>
      </dsp:nvSpPr>
      <dsp:spPr>
        <a:xfrm>
          <a:off x="5067991" y="1275825"/>
          <a:ext cx="610557" cy="513621"/>
        </a:xfrm>
        <a:prstGeom prst="mathPlus">
          <a:avLst/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5148920" y="1472234"/>
        <a:ext cx="448699" cy="120803"/>
      </dsp:txXfrm>
    </dsp:sp>
    <dsp:sp modelId="{ECA05C92-B8D5-4640-AF12-D1556B29F818}">
      <dsp:nvSpPr>
        <dsp:cNvPr id="0" name=""/>
        <dsp:cNvSpPr/>
      </dsp:nvSpPr>
      <dsp:spPr>
        <a:xfrm>
          <a:off x="5839649" y="540641"/>
          <a:ext cx="1983989" cy="1983989"/>
        </a:xfrm>
        <a:prstGeom prst="ellipse">
          <a:avLst/>
        </a:prstGeom>
        <a:gradFill rotWithShape="0">
          <a:gsLst>
            <a:gs pos="0">
              <a:schemeClr val="accent3">
                <a:hueOff val="1807066"/>
                <a:satOff val="66667"/>
                <a:lumOff val="-9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807066"/>
                <a:satOff val="66667"/>
                <a:lumOff val="-9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807066"/>
                <a:satOff val="66667"/>
                <a:lumOff val="-9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Constantia" panose="02030602050306030303" pitchFamily="18" charset="0"/>
            </a:rPr>
            <a:t>high production cost</a:t>
          </a:r>
          <a:endParaRPr lang="en-US" sz="2000" kern="1200" dirty="0">
            <a:latin typeface="Constantia" panose="02030602050306030303" pitchFamily="18" charset="0"/>
          </a:endParaRPr>
        </a:p>
      </dsp:txBody>
      <dsp:txXfrm>
        <a:off x="6130197" y="831189"/>
        <a:ext cx="1402893" cy="1402893"/>
      </dsp:txXfrm>
    </dsp:sp>
    <dsp:sp modelId="{DD0F6894-B0FC-4C0C-80AC-92AA7FCDF4E2}">
      <dsp:nvSpPr>
        <dsp:cNvPr id="0" name=""/>
        <dsp:cNvSpPr/>
      </dsp:nvSpPr>
      <dsp:spPr>
        <a:xfrm>
          <a:off x="7984739" y="957278"/>
          <a:ext cx="1150714" cy="1150714"/>
        </a:xfrm>
        <a:prstGeom prst="stripedRightArrow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100" kern="1200"/>
        </a:p>
      </dsp:txBody>
      <dsp:txXfrm>
        <a:off x="8164538" y="1244957"/>
        <a:ext cx="683237" cy="575357"/>
      </dsp:txXfrm>
    </dsp:sp>
    <dsp:sp modelId="{4F40860E-BBC2-43C6-8466-19531ADA6D20}">
      <dsp:nvSpPr>
        <dsp:cNvPr id="0" name=""/>
        <dsp:cNvSpPr/>
      </dsp:nvSpPr>
      <dsp:spPr>
        <a:xfrm>
          <a:off x="9296553" y="540641"/>
          <a:ext cx="1983989" cy="1983989"/>
        </a:xfrm>
        <a:prstGeom prst="roundRect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latin typeface="Constantia" panose="02030602050306030303" pitchFamily="18" charset="0"/>
            </a:rPr>
            <a:t>the demand for recombinant  insulin</a:t>
          </a:r>
          <a:endParaRPr lang="en-US" sz="2000" b="1" kern="1200" dirty="0">
            <a:latin typeface="Constantia" panose="02030602050306030303" pitchFamily="18" charset="0"/>
          </a:endParaRPr>
        </a:p>
      </dsp:txBody>
      <dsp:txXfrm>
        <a:off x="9393403" y="637491"/>
        <a:ext cx="1790289" cy="17902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AC15C0-3DA1-4CEA-BC3F-914B1E7E2456}">
      <dsp:nvSpPr>
        <dsp:cNvPr id="0" name=""/>
        <dsp:cNvSpPr/>
      </dsp:nvSpPr>
      <dsp:spPr>
        <a:xfrm>
          <a:off x="0" y="0"/>
          <a:ext cx="7645521" cy="9169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proteins synthesized in yeast have high-mannose</a:t>
          </a:r>
        </a:p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N-glycosylation</a:t>
          </a:r>
          <a:endParaRPr lang="en-US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855" y="26855"/>
        <a:ext cx="6656109" cy="863195"/>
      </dsp:txXfrm>
    </dsp:sp>
    <dsp:sp modelId="{C3F90FCB-D396-4F6F-AAC8-F2C9FCDD8D49}">
      <dsp:nvSpPr>
        <dsp:cNvPr id="0" name=""/>
        <dsp:cNvSpPr/>
      </dsp:nvSpPr>
      <dsp:spPr>
        <a:xfrm>
          <a:off x="674604" y="1069722"/>
          <a:ext cx="7645521" cy="9169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activates an immune response in humans</a:t>
          </a:r>
        </a:p>
      </dsp:txBody>
      <dsp:txXfrm>
        <a:off x="701459" y="1096577"/>
        <a:ext cx="6321218" cy="863195"/>
      </dsp:txXfrm>
    </dsp:sp>
    <dsp:sp modelId="{F498D08F-4314-488D-8DDA-3083C5DA28F9}">
      <dsp:nvSpPr>
        <dsp:cNvPr id="0" name=""/>
        <dsp:cNvSpPr/>
      </dsp:nvSpPr>
      <dsp:spPr>
        <a:xfrm>
          <a:off x="1349209" y="2139445"/>
          <a:ext cx="7645521" cy="9169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shortens the half-life of recombinant proteins </a:t>
          </a:r>
          <a:r>
            <a:rPr lang="en-US" sz="24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 vivo</a:t>
          </a:r>
          <a:endParaRPr lang="en-US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76064" y="2166300"/>
        <a:ext cx="6321218" cy="863195"/>
      </dsp:txXfrm>
    </dsp:sp>
    <dsp:sp modelId="{B83510BB-B4BF-41DF-A7BA-B142BC88F33B}">
      <dsp:nvSpPr>
        <dsp:cNvPr id="0" name=""/>
        <dsp:cNvSpPr/>
      </dsp:nvSpPr>
      <dsp:spPr>
        <a:xfrm>
          <a:off x="7049533" y="695319"/>
          <a:ext cx="595988" cy="595988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7183630" y="695319"/>
        <a:ext cx="327794" cy="448481"/>
      </dsp:txXfrm>
    </dsp:sp>
    <dsp:sp modelId="{B68B1B10-7CC5-4D74-8962-192B5615D8C2}">
      <dsp:nvSpPr>
        <dsp:cNvPr id="0" name=""/>
        <dsp:cNvSpPr/>
      </dsp:nvSpPr>
      <dsp:spPr>
        <a:xfrm>
          <a:off x="7724137" y="1758929"/>
          <a:ext cx="595988" cy="595988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7858234" y="1758929"/>
        <a:ext cx="327794" cy="4484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7CFE6C-63AC-4D17-86E6-DC45DB96B60B}">
      <dsp:nvSpPr>
        <dsp:cNvPr id="0" name=""/>
        <dsp:cNvSpPr/>
      </dsp:nvSpPr>
      <dsp:spPr>
        <a:xfrm>
          <a:off x="0" y="0"/>
          <a:ext cx="4351338" cy="435133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5FC6000-3172-4AD6-9528-E2BD8E74661C}">
      <dsp:nvSpPr>
        <dsp:cNvPr id="0" name=""/>
        <dsp:cNvSpPr/>
      </dsp:nvSpPr>
      <dsp:spPr>
        <a:xfrm>
          <a:off x="2175669" y="0"/>
          <a:ext cx="8339931" cy="435133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Dietary and lifestyle changes are causing dramatic increase in diabetes incidence all over the world.</a:t>
          </a:r>
        </a:p>
      </dsp:txBody>
      <dsp:txXfrm>
        <a:off x="2175669" y="0"/>
        <a:ext cx="8339931" cy="1305404"/>
      </dsp:txXfrm>
    </dsp:sp>
    <dsp:sp modelId="{74A83F68-CEE4-4EDA-818F-7EBC6394744B}">
      <dsp:nvSpPr>
        <dsp:cNvPr id="0" name=""/>
        <dsp:cNvSpPr/>
      </dsp:nvSpPr>
      <dsp:spPr>
        <a:xfrm>
          <a:off x="761485" y="1305404"/>
          <a:ext cx="2828366" cy="282836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shade val="80000"/>
                <a:hueOff val="-256642"/>
                <a:satOff val="0"/>
                <a:lumOff val="169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80000"/>
                <a:hueOff val="-256642"/>
                <a:satOff val="0"/>
                <a:lumOff val="169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80000"/>
                <a:hueOff val="-256642"/>
                <a:satOff val="0"/>
                <a:lumOff val="169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5D53D83-775F-4DF8-930E-EDE1454B26FC}">
      <dsp:nvSpPr>
        <dsp:cNvPr id="0" name=""/>
        <dsp:cNvSpPr/>
      </dsp:nvSpPr>
      <dsp:spPr>
        <a:xfrm>
          <a:off x="2175669" y="1305404"/>
          <a:ext cx="8339931" cy="28283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shade val="80000"/>
              <a:hueOff val="-256642"/>
              <a:satOff val="0"/>
              <a:lumOff val="1693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Both Type I and Type II diabetic patients use insulin, however late stage Type II diabetes patients require large doses of insulin as they develop insulin resistance.</a:t>
          </a:r>
        </a:p>
      </dsp:txBody>
      <dsp:txXfrm>
        <a:off x="2175669" y="1305404"/>
        <a:ext cx="8339931" cy="1305399"/>
      </dsp:txXfrm>
    </dsp:sp>
    <dsp:sp modelId="{0F3D7758-A84F-45BD-8B5D-DE33BC03985D}">
      <dsp:nvSpPr>
        <dsp:cNvPr id="0" name=""/>
        <dsp:cNvSpPr/>
      </dsp:nvSpPr>
      <dsp:spPr>
        <a:xfrm>
          <a:off x="1522968" y="2610804"/>
          <a:ext cx="1305400" cy="1305400"/>
        </a:xfrm>
        <a:prstGeom prst="pie">
          <a:avLst>
            <a:gd name="adj1" fmla="val 5400000"/>
            <a:gd name="adj2" fmla="val 16200000"/>
          </a:avLst>
        </a:prstGeom>
        <a:solidFill>
          <a:srgbClr val="FFFF6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0956971-2641-4F0E-8DF5-5579960BA26C}">
      <dsp:nvSpPr>
        <dsp:cNvPr id="0" name=""/>
        <dsp:cNvSpPr/>
      </dsp:nvSpPr>
      <dsp:spPr>
        <a:xfrm>
          <a:off x="2175669" y="2610804"/>
          <a:ext cx="8339931" cy="1305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shade val="80000"/>
              <a:hueOff val="-513283"/>
              <a:satOff val="0"/>
              <a:lumOff val="3387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Current manufacturing technologies will not be able to meet the growing demand of insulin due to limitation in production capacity and high production cost.</a:t>
          </a:r>
        </a:p>
      </dsp:txBody>
      <dsp:txXfrm>
        <a:off x="2175669" y="2610804"/>
        <a:ext cx="8339931" cy="1305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1490AC-D6B2-42A5-AE79-999E9117FB52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F2B7B-45B8-4AF6-A3A8-ABF8125C8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163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39A7D-7A3D-4DDC-9C1F-562235D09CEF}" type="datetime1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458DB-BACB-4821-BE9F-6577AFD49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669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08197-CC75-4ECA-9131-1F5FAD6734FF}" type="datetime1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458DB-BACB-4821-BE9F-6577AFD49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476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32674-E681-4ECB-A874-12915EE000F2}" type="datetime1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458DB-BACB-4821-BE9F-6577AFD49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402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FBBE0-1334-42C3-B1FA-52CBB74CDC58}" type="datetime1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458DB-BACB-4821-BE9F-6577AFD49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306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F935D-67A4-443A-83A5-1BCCDE555ECC}" type="datetime1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458DB-BACB-4821-BE9F-6577AFD49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520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88DA4-4E00-4E0C-B971-F565D66A9927}" type="datetime1">
              <a:rPr lang="en-US" smtClean="0"/>
              <a:t>6/26/2024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458DB-BACB-4821-BE9F-6577AFD49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477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E924A-E0F0-4280-99E2-3F97142D965B}" type="datetime1">
              <a:rPr lang="en-US" smtClean="0"/>
              <a:t>6/26/2024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458DB-BACB-4821-BE9F-6577AFD49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001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DCFDF-A38D-4B00-9574-D175EA687395}" type="datetime1">
              <a:rPr lang="en-US" smtClean="0"/>
              <a:t>6/26/2024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458DB-BACB-4821-BE9F-6577AFD49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55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704CE-A848-469F-95FA-E910FA102CAE}" type="datetime1">
              <a:rPr lang="en-US" smtClean="0"/>
              <a:t>6/26/2024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458DB-BACB-4821-BE9F-6577AFD49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201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4482-028D-47FF-8784-EEE9BCEB5DFC}" type="datetime1">
              <a:rPr lang="en-US" smtClean="0"/>
              <a:t>6/26/2024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458DB-BACB-4821-BE9F-6577AFD49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302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42A69-C70C-436E-A1A9-1E25B55365C0}" type="datetime1">
              <a:rPr lang="en-US" smtClean="0"/>
              <a:t>6/26/2024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458DB-BACB-4821-BE9F-6577AFD49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46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38B03-4641-41D4-9329-CE976EE464A5}" type="datetime1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458DB-BACB-4821-BE9F-6577AFD49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930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B342AE-8E19-8A2E-6319-E820C30B26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42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9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Bio-production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3.   Transfection</a:t>
            </a:r>
          </a:p>
          <a:p>
            <a:pPr marL="0" indent="0">
              <a:buNone/>
            </a:pPr>
            <a:r>
              <a:rPr lang="en-US" dirty="0"/>
              <a:t>4.   Medium Preparation</a:t>
            </a:r>
          </a:p>
          <a:p>
            <a:pPr marL="0" indent="0">
              <a:buNone/>
            </a:pPr>
            <a:r>
              <a:rPr lang="en-US" dirty="0"/>
              <a:t>5.   Bioreactor Fermentation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965" t="12589" r="11681" b="5427"/>
          <a:stretch/>
        </p:blipFill>
        <p:spPr>
          <a:xfrm>
            <a:off x="6257670" y="1825625"/>
            <a:ext cx="5594274" cy="30996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901" t="12589" r="7890" b="7399"/>
          <a:stretch/>
        </p:blipFill>
        <p:spPr>
          <a:xfrm>
            <a:off x="340056" y="3601497"/>
            <a:ext cx="5719550" cy="299037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458DB-BACB-4821-BE9F-6577AFD49ED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380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9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Bio-production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6.   Crude Product Isolation</a:t>
            </a:r>
          </a:p>
          <a:p>
            <a:pPr marL="0" indent="0">
              <a:buNone/>
            </a:pPr>
            <a:r>
              <a:rPr lang="en-US" dirty="0"/>
              <a:t>7.   Purification</a:t>
            </a:r>
          </a:p>
          <a:p>
            <a:pPr marL="0" indent="0">
              <a:buNone/>
            </a:pPr>
            <a:r>
              <a:rPr lang="en-US" dirty="0"/>
              <a:t>9.   Chain Joining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4709" r="6458" b="6866"/>
          <a:stretch/>
        </p:blipFill>
        <p:spPr>
          <a:xfrm>
            <a:off x="518614" y="3417474"/>
            <a:ext cx="6522493" cy="31127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5990" t="13862" r="4786" b="10257"/>
          <a:stretch/>
        </p:blipFill>
        <p:spPr>
          <a:xfrm>
            <a:off x="7360693" y="1684427"/>
            <a:ext cx="4312693" cy="311279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458DB-BACB-4821-BE9F-6577AFD49ED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814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9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 Expression Systems of insulin</a:t>
            </a:r>
            <a:endParaRPr lang="en-US" dirty="0">
              <a:solidFill>
                <a:srgbClr val="0029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US" i="1" dirty="0"/>
              <a:t>E. coli</a:t>
            </a:r>
          </a:p>
          <a:p>
            <a:r>
              <a:rPr lang="en-US" dirty="0"/>
              <a:t>Yeast: </a:t>
            </a:r>
          </a:p>
          <a:p>
            <a:pPr lvl="1"/>
            <a:r>
              <a:rPr lang="en-US" i="1" dirty="0"/>
              <a:t>Saccharomyces cerevisiae</a:t>
            </a:r>
          </a:p>
          <a:p>
            <a:pPr lvl="1"/>
            <a:r>
              <a:rPr lang="en-US" i="1" dirty="0"/>
              <a:t>Pichia pastoris</a:t>
            </a:r>
          </a:p>
          <a:p>
            <a:r>
              <a:rPr lang="en-US" dirty="0"/>
              <a:t>Transgenic Plants:</a:t>
            </a:r>
          </a:p>
          <a:p>
            <a:pPr lvl="1"/>
            <a:r>
              <a:rPr lang="en-US" i="1" dirty="0"/>
              <a:t>Arabidopsis thaliana</a:t>
            </a:r>
            <a:endParaRPr lang="en-US" dirty="0"/>
          </a:p>
          <a:p>
            <a:pPr lvl="1"/>
            <a:r>
              <a:rPr lang="en-US" dirty="0"/>
              <a:t>Tobacco and Lettuce Plants</a:t>
            </a:r>
          </a:p>
          <a:p>
            <a:pPr lvl="1"/>
            <a:r>
              <a:rPr lang="en-US" dirty="0"/>
              <a:t>Strawberry Plant</a:t>
            </a:r>
          </a:p>
        </p:txBody>
      </p:sp>
      <p:sp>
        <p:nvSpPr>
          <p:cNvPr id="4" name="AutoShape 2" descr="Why Are Some E. Coli Strains Deadly While Others Live Peacefully in Our  Bodies? - Scientific American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4971" y="1690688"/>
            <a:ext cx="4334006" cy="2437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16441"/>
          <a:stretch/>
        </p:blipFill>
        <p:spPr>
          <a:xfrm>
            <a:off x="7154971" y="4318012"/>
            <a:ext cx="4334006" cy="22722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458DB-BACB-4821-BE9F-6577AFD49ED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369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0029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 coli</a:t>
            </a:r>
            <a:endParaRPr lang="en-US" b="1" dirty="0">
              <a:solidFill>
                <a:srgbClr val="0029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721274" cy="4351338"/>
          </a:xfrm>
        </p:spPr>
        <p:txBody>
          <a:bodyPr anchor="ctr"/>
          <a:lstStyle/>
          <a:p>
            <a:r>
              <a:rPr lang="en-US" dirty="0"/>
              <a:t>the first expression system used to produce human insulin in 1978</a:t>
            </a:r>
          </a:p>
          <a:p>
            <a:r>
              <a:rPr lang="en-US" dirty="0"/>
              <a:t>Advantages</a:t>
            </a:r>
          </a:p>
          <a:p>
            <a:r>
              <a:rPr lang="en-US" dirty="0"/>
              <a:t>Disadvantages</a:t>
            </a:r>
          </a:p>
          <a:p>
            <a:r>
              <a:rPr lang="en-US" dirty="0"/>
              <a:t>new technologies to solve problems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665" y="1652588"/>
            <a:ext cx="6667500" cy="4524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458DB-BACB-4821-BE9F-6577AFD49ED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645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29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46872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another commercially-used expression system for heterogeneous protein production with recombinant technology because of its PTMs.</a:t>
            </a:r>
          </a:p>
          <a:p>
            <a:r>
              <a:rPr lang="en-US" dirty="0"/>
              <a:t>Advantages</a:t>
            </a:r>
          </a:p>
          <a:p>
            <a:r>
              <a:rPr lang="en-US" dirty="0"/>
              <a:t>Disadvantage: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672136972"/>
              </p:ext>
            </p:extLst>
          </p:nvPr>
        </p:nvGraphicFramePr>
        <p:xfrm>
          <a:off x="1598634" y="3407079"/>
          <a:ext cx="8994731" cy="3056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458DB-BACB-4821-BE9F-6577AFD49ED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263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n-US" sz="4400" b="1" dirty="0">
                <a:solidFill>
                  <a:srgbClr val="0029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Yeast: </a:t>
            </a:r>
            <a:r>
              <a:rPr lang="en-US" sz="4400" b="1" i="1" dirty="0">
                <a:solidFill>
                  <a:srgbClr val="0029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Saccharomyces cerevisiae</a:t>
            </a:r>
            <a:endParaRPr lang="en-US" sz="4400" b="1" dirty="0">
              <a:solidFill>
                <a:srgbClr val="0029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US" sz="3200" dirty="0">
                <a:cs typeface="Times New Roman" panose="02020603050405020304" pitchFamily="18" charset="0"/>
              </a:rPr>
              <a:t>Produce:</a:t>
            </a:r>
          </a:p>
          <a:p>
            <a:pPr lvl="1"/>
            <a:r>
              <a:rPr lang="en-US" sz="2800" dirty="0">
                <a:cs typeface="Times New Roman" panose="02020603050405020304" pitchFamily="18" charset="0"/>
              </a:rPr>
              <a:t>Proinsulin</a:t>
            </a:r>
          </a:p>
          <a:p>
            <a:pPr lvl="1"/>
            <a:r>
              <a:rPr lang="en-US" sz="2800" dirty="0">
                <a:cs typeface="Times New Roman" panose="02020603050405020304" pitchFamily="18" charset="0"/>
              </a:rPr>
              <a:t>Fast-acting insulin</a:t>
            </a:r>
          </a:p>
          <a:p>
            <a:pPr lvl="1"/>
            <a:r>
              <a:rPr lang="en-US" sz="2800" dirty="0">
                <a:cs typeface="Times New Roman" panose="02020603050405020304" pitchFamily="18" charset="0"/>
              </a:rPr>
              <a:t>Long-acting insulin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3249" y="2159578"/>
            <a:ext cx="6036137" cy="401738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458DB-BACB-4821-BE9F-6577AFD49ED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6967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n-US" sz="4400" b="1" dirty="0">
                <a:solidFill>
                  <a:srgbClr val="0029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Yeast: </a:t>
            </a:r>
            <a:r>
              <a:rPr lang="en-US" sz="4400" b="1" i="1" dirty="0">
                <a:solidFill>
                  <a:srgbClr val="0029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Pichia pastoris</a:t>
            </a:r>
            <a:endParaRPr lang="en-US" sz="4400" b="1" dirty="0">
              <a:solidFill>
                <a:srgbClr val="0029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presence of the methanol-inducible alcohol oxidase-1 promoter (AOX-1)</a:t>
            </a:r>
          </a:p>
          <a:p>
            <a:r>
              <a:rPr lang="en-US" sz="2600" dirty="0"/>
              <a:t>Heterogeneous protein expression attained by </a:t>
            </a:r>
            <a:r>
              <a:rPr lang="en-US" sz="2600" i="1" dirty="0"/>
              <a:t>P. pastoris</a:t>
            </a:r>
            <a:r>
              <a:rPr lang="en-US" sz="2600" dirty="0"/>
              <a:t> is approximately 30% of its total cell protein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2192" y="3281819"/>
            <a:ext cx="6227616" cy="3365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458DB-BACB-4821-BE9F-6577AFD49ED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79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29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Transgenic Plants</a:t>
            </a:r>
            <a:endParaRPr lang="en-US" dirty="0">
              <a:solidFill>
                <a:srgbClr val="0029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Plants do not have human pathogens and because they are eukaryotic, their PTM machinery is more similar to humans than that previously described in yeast.</a:t>
            </a:r>
          </a:p>
          <a:p>
            <a:r>
              <a:rPr lang="en-US" sz="2600" i="1" dirty="0">
                <a:solidFill>
                  <a:srgbClr val="0070C0"/>
                </a:solidFill>
              </a:rPr>
              <a:t>Arabidopsis thaliana</a:t>
            </a:r>
            <a:endParaRPr lang="en-US" sz="2600" dirty="0">
              <a:solidFill>
                <a:srgbClr val="0070C0"/>
              </a:solidFill>
            </a:endParaRPr>
          </a:p>
          <a:p>
            <a:r>
              <a:rPr lang="en-US" sz="2600" dirty="0">
                <a:solidFill>
                  <a:srgbClr val="0070C0"/>
                </a:solidFill>
              </a:rPr>
              <a:t>Tobacco and Lettuce Plants</a:t>
            </a:r>
          </a:p>
          <a:p>
            <a:r>
              <a:rPr lang="en-US" sz="2600" dirty="0">
                <a:solidFill>
                  <a:srgbClr val="0070C0"/>
                </a:solidFill>
              </a:rPr>
              <a:t>Strawberry Plant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3252" y="3057099"/>
            <a:ext cx="4892394" cy="325480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458DB-BACB-4821-BE9F-6577AFD49ED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712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9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227497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458DB-BACB-4821-BE9F-6577AFD49ED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3338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9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/>
          <p:cNvSpPr/>
          <p:nvPr/>
        </p:nvSpPr>
        <p:spPr>
          <a:xfrm rot="16200000">
            <a:off x="6972303" y="1638296"/>
            <a:ext cx="6858000" cy="3581401"/>
          </a:xfrm>
          <a:prstGeom prst="triangle">
            <a:avLst>
              <a:gd name="adj" fmla="val 48857"/>
            </a:avLst>
          </a:prstGeom>
          <a:solidFill>
            <a:srgbClr val="99B9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70074"/>
            <a:ext cx="10515600" cy="4227847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solidFill>
                  <a:schemeClr val="bg1"/>
                </a:solidFill>
              </a:rPr>
              <a:t>Baeshen</a:t>
            </a:r>
            <a:r>
              <a:rPr lang="en-US" dirty="0">
                <a:solidFill>
                  <a:schemeClr val="bg1"/>
                </a:solidFill>
              </a:rPr>
              <a:t>, N. A., </a:t>
            </a:r>
            <a:r>
              <a:rPr lang="en-US" dirty="0" err="1">
                <a:solidFill>
                  <a:schemeClr val="bg1"/>
                </a:solidFill>
              </a:rPr>
              <a:t>Baeshen</a:t>
            </a:r>
            <a:r>
              <a:rPr lang="en-US" dirty="0">
                <a:solidFill>
                  <a:schemeClr val="bg1"/>
                </a:solidFill>
              </a:rPr>
              <a:t>, M. N., Sheikh, A., Bora, R. S., Ahmed, M. M. M., Ramadan, H. A., ... &amp; </a:t>
            </a:r>
            <a:r>
              <a:rPr lang="en-US" dirty="0" err="1">
                <a:solidFill>
                  <a:schemeClr val="bg1"/>
                </a:solidFill>
              </a:rPr>
              <a:t>Redwan</a:t>
            </a:r>
            <a:r>
              <a:rPr lang="en-US" dirty="0">
                <a:solidFill>
                  <a:schemeClr val="bg1"/>
                </a:solidFill>
              </a:rPr>
              <a:t>, E. M. (2014). Cell factories for insulin production. </a:t>
            </a:r>
            <a:r>
              <a:rPr lang="en-US" i="1" dirty="0">
                <a:solidFill>
                  <a:schemeClr val="bg1"/>
                </a:solidFill>
              </a:rPr>
              <a:t>Microbial cell factories</a:t>
            </a:r>
            <a:r>
              <a:rPr lang="en-US" dirty="0">
                <a:solidFill>
                  <a:schemeClr val="bg1"/>
                </a:solidFill>
              </a:rPr>
              <a:t>, </a:t>
            </a:r>
            <a:r>
              <a:rPr lang="en-US" i="1" dirty="0">
                <a:solidFill>
                  <a:schemeClr val="bg1"/>
                </a:solidFill>
              </a:rPr>
              <a:t>13</a:t>
            </a:r>
            <a:r>
              <a:rPr lang="en-US" dirty="0">
                <a:solidFill>
                  <a:schemeClr val="bg1"/>
                </a:solidFill>
              </a:rPr>
              <a:t>(1), 1-9.</a:t>
            </a:r>
          </a:p>
          <a:p>
            <a:pPr marL="0" indent="0">
              <a:buNone/>
            </a:pPr>
            <a:r>
              <a:rPr lang="en-US" dirty="0" err="1">
                <a:solidFill>
                  <a:schemeClr val="bg1"/>
                </a:solidFill>
              </a:rPr>
              <a:t>Alyas</a:t>
            </a:r>
            <a:r>
              <a:rPr lang="en-US" dirty="0">
                <a:solidFill>
                  <a:schemeClr val="bg1"/>
                </a:solidFill>
              </a:rPr>
              <a:t>, J., </a:t>
            </a:r>
            <a:r>
              <a:rPr lang="en-US" dirty="0" err="1">
                <a:solidFill>
                  <a:schemeClr val="bg1"/>
                </a:solidFill>
              </a:rPr>
              <a:t>Rafiq</a:t>
            </a:r>
            <a:r>
              <a:rPr lang="en-US" dirty="0">
                <a:solidFill>
                  <a:schemeClr val="bg1"/>
                </a:solidFill>
              </a:rPr>
              <a:t>, A., Amir, H., Khan, S. U., Sultana, T., Ali, A., ... &amp; Ahmad, A. (2021). Human Insulin: History, Recent Advances, and Expression Systems for Mass Production. </a:t>
            </a:r>
            <a:r>
              <a:rPr lang="en-US" i="1" dirty="0">
                <a:solidFill>
                  <a:schemeClr val="bg1"/>
                </a:solidFill>
              </a:rPr>
              <a:t>Biomedical Research and Therapy</a:t>
            </a:r>
            <a:r>
              <a:rPr lang="en-US" dirty="0">
                <a:solidFill>
                  <a:schemeClr val="bg1"/>
                </a:solidFill>
              </a:rPr>
              <a:t>, </a:t>
            </a:r>
            <a:r>
              <a:rPr lang="en-US" i="1" dirty="0">
                <a:solidFill>
                  <a:schemeClr val="bg1"/>
                </a:solidFill>
              </a:rPr>
              <a:t>8</a:t>
            </a:r>
            <a:r>
              <a:rPr lang="en-US" dirty="0">
                <a:solidFill>
                  <a:schemeClr val="bg1"/>
                </a:solidFill>
              </a:rPr>
              <a:t>(9), 4540-4561.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Riggs, A. D. (2021). Making, Cloning, and the Expression of Human Insulin Genes in Bacteria: The Path to </a:t>
            </a:r>
            <a:r>
              <a:rPr lang="en-US" dirty="0" err="1">
                <a:solidFill>
                  <a:schemeClr val="bg1"/>
                </a:solidFill>
              </a:rPr>
              <a:t>Humulin</a:t>
            </a:r>
            <a:r>
              <a:rPr lang="en-US" dirty="0">
                <a:solidFill>
                  <a:schemeClr val="bg1"/>
                </a:solidFill>
              </a:rPr>
              <a:t>. </a:t>
            </a:r>
            <a:r>
              <a:rPr lang="en-US" i="1" dirty="0">
                <a:solidFill>
                  <a:schemeClr val="bg1"/>
                </a:solidFill>
              </a:rPr>
              <a:t>Endocrine Reviews</a:t>
            </a:r>
            <a:r>
              <a:rPr lang="en-US" dirty="0">
                <a:solidFill>
                  <a:schemeClr val="bg1"/>
                </a:solidFill>
              </a:rPr>
              <a:t>, </a:t>
            </a:r>
            <a:r>
              <a:rPr lang="en-US" i="1" dirty="0">
                <a:solidFill>
                  <a:schemeClr val="bg1"/>
                </a:solidFill>
              </a:rPr>
              <a:t>42</a:t>
            </a:r>
            <a:r>
              <a:rPr lang="en-US" dirty="0">
                <a:solidFill>
                  <a:schemeClr val="bg1"/>
                </a:solidFill>
              </a:rPr>
              <a:t>(3), 374-380.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458DB-BACB-4821-BE9F-6577AFD49ED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576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rgbClr val="0029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History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Structure, function and synthesis of insulin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Insulin production by Recombinant DNA technology: Two-chain method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Bio-production Steps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 Expression Systems of insulin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458DB-BACB-4821-BE9F-6577AFD49E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153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9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dirty="0">
              <a:solidFill>
                <a:srgbClr val="0029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0171576"/>
              </p:ext>
            </p:extLst>
          </p:nvPr>
        </p:nvGraphicFramePr>
        <p:xfrm>
          <a:off x="452651" y="1992858"/>
          <a:ext cx="11286698" cy="3065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87773" y="5360300"/>
            <a:ext cx="8816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cs typeface="Nirmala UI" panose="020B0502040204020203" pitchFamily="34" charset="0"/>
              </a:rPr>
              <a:t>Recombinant human insulin has been produced predominantly using</a:t>
            </a:r>
          </a:p>
          <a:p>
            <a:pPr algn="just"/>
            <a:r>
              <a:rPr lang="en-US" sz="2400" i="1" dirty="0">
                <a:solidFill>
                  <a:srgbClr val="C00000"/>
                </a:solidFill>
                <a:cs typeface="Nirmala UI" panose="020B0502040204020203" pitchFamily="34" charset="0"/>
              </a:rPr>
              <a:t>E. coli</a:t>
            </a:r>
            <a:r>
              <a:rPr lang="en-US" sz="2400" dirty="0">
                <a:cs typeface="Nirmala UI" panose="020B0502040204020203" pitchFamily="34" charset="0"/>
              </a:rPr>
              <a:t> and </a:t>
            </a:r>
            <a:r>
              <a:rPr lang="en-US" sz="2400" i="1" dirty="0">
                <a:solidFill>
                  <a:srgbClr val="C00000"/>
                </a:solidFill>
                <a:cs typeface="Nirmala UI" panose="020B0502040204020203" pitchFamily="34" charset="0"/>
              </a:rPr>
              <a:t>Saccharomyces</a:t>
            </a:r>
            <a:r>
              <a:rPr lang="en-US" sz="2400" i="1" dirty="0">
                <a:cs typeface="Nirmala UI" panose="020B0502040204020203" pitchFamily="34" charset="0"/>
              </a:rPr>
              <a:t> </a:t>
            </a:r>
            <a:r>
              <a:rPr lang="en-US" sz="2400" i="1" dirty="0">
                <a:solidFill>
                  <a:srgbClr val="C00000"/>
                </a:solidFill>
                <a:cs typeface="Nirmala UI" panose="020B0502040204020203" pitchFamily="34" charset="0"/>
              </a:rPr>
              <a:t>cerevisiae</a:t>
            </a:r>
            <a:r>
              <a:rPr lang="en-US" sz="2400" dirty="0">
                <a:cs typeface="Nirmala UI" panose="020B0502040204020203" pitchFamily="34" charset="0"/>
              </a:rPr>
              <a:t> for therapeutic use in human.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458DB-BACB-4821-BE9F-6577AFD49E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577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9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3358" y="1690688"/>
            <a:ext cx="6313227" cy="4734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2962" y="2121098"/>
            <a:ext cx="4315222" cy="2848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7740" t="39486" r="8093" b="35539"/>
          <a:stretch/>
        </p:blipFill>
        <p:spPr>
          <a:xfrm>
            <a:off x="7397236" y="5399555"/>
            <a:ext cx="4170948" cy="92948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458DB-BACB-4821-BE9F-6577AFD49E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303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9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Biopharmaceutical products</a:t>
            </a:r>
          </a:p>
        </p:txBody>
      </p:sp>
      <p:pic>
        <p:nvPicPr>
          <p:cNvPr id="1030" name="Picture 6" descr="Percentage of biopharmaceuticals produced in different expression... |  Download Scientific Diagra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806" y="2102359"/>
            <a:ext cx="7014949" cy="422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2387" y="3427959"/>
            <a:ext cx="3452885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Therapeutic monoclonal antibodies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hormones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growth factors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458DB-BACB-4821-BE9F-6577AFD49E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460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29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 and function of insulin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22425" y="1868109"/>
            <a:ext cx="8747149" cy="463435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458DB-BACB-4821-BE9F-6577AFD49E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882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822" y="436202"/>
            <a:ext cx="4252415" cy="1325563"/>
          </a:xfrm>
        </p:spPr>
        <p:txBody>
          <a:bodyPr/>
          <a:lstStyle/>
          <a:p>
            <a:r>
              <a:rPr lang="en-US" b="1" dirty="0">
                <a:solidFill>
                  <a:srgbClr val="0029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Insulin synthesis</a:t>
            </a:r>
          </a:p>
        </p:txBody>
      </p:sp>
      <p:pic>
        <p:nvPicPr>
          <p:cNvPr id="3074" name="Picture 2" descr="Insulin - Biochemistry Flashcards | Draw it to Know i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263" y="336420"/>
            <a:ext cx="6520207" cy="611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460" y="2333767"/>
            <a:ext cx="3935777" cy="411342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458DB-BACB-4821-BE9F-6577AFD49ED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197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504" y="337830"/>
            <a:ext cx="4194672" cy="6076618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29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Insulin production by Recombinant DNA technology: 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Two-chain method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0616" y="268975"/>
            <a:ext cx="6416154" cy="621432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458DB-BACB-4821-BE9F-6577AFD49ED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660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9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Bio-production Steps</a:t>
            </a:r>
            <a:endParaRPr lang="en-US" dirty="0">
              <a:solidFill>
                <a:srgbClr val="0029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cs typeface="Times New Roman" panose="02020603050405020304" pitchFamily="18" charset="0"/>
              </a:rPr>
              <a:t>Gene Isolation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Insertion into the Plasmid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354" t="12613" r="6323" b="4973"/>
          <a:stretch/>
        </p:blipFill>
        <p:spPr>
          <a:xfrm>
            <a:off x="668740" y="3216325"/>
            <a:ext cx="5955361" cy="3166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4259" t="13438" r="13861"/>
          <a:stretch/>
        </p:blipFill>
        <p:spPr>
          <a:xfrm>
            <a:off x="7079026" y="3216325"/>
            <a:ext cx="4444234" cy="31662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43393" t="14709" r="13861" b="4747"/>
          <a:stretch/>
        </p:blipFill>
        <p:spPr>
          <a:xfrm>
            <a:off x="8231305" y="229283"/>
            <a:ext cx="2620371" cy="27814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458DB-BACB-4821-BE9F-6577AFD49ED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5929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2803</TotalTime>
  <Words>541</Words>
  <Application>Microsoft Office PowerPoint</Application>
  <PresentationFormat>Widescreen</PresentationFormat>
  <Paragraphs>96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Constantia</vt:lpstr>
      <vt:lpstr>Nirmala UI</vt:lpstr>
      <vt:lpstr>Times New Roman</vt:lpstr>
      <vt:lpstr>Office Theme</vt:lpstr>
      <vt:lpstr>PowerPoint Presentation</vt:lpstr>
      <vt:lpstr>contents</vt:lpstr>
      <vt:lpstr>Introduction</vt:lpstr>
      <vt:lpstr>History</vt:lpstr>
      <vt:lpstr>Biopharmaceutical products</vt:lpstr>
      <vt:lpstr>Structure and function of insulin</vt:lpstr>
      <vt:lpstr>Insulin synthesis</vt:lpstr>
      <vt:lpstr>Insulin production by Recombinant DNA technology: Two-chain method</vt:lpstr>
      <vt:lpstr>Bio-production Steps</vt:lpstr>
      <vt:lpstr>Bio-production Steps</vt:lpstr>
      <vt:lpstr>Bio-production Steps</vt:lpstr>
      <vt:lpstr>Different Expression Systems of insulin</vt:lpstr>
      <vt:lpstr>E. coli</vt:lpstr>
      <vt:lpstr>Yeast</vt:lpstr>
      <vt:lpstr>Yeast: Saccharomyces cerevisiae</vt:lpstr>
      <vt:lpstr>Yeast: Pichia pastoris</vt:lpstr>
      <vt:lpstr>Transgenic Plants</vt:lpstr>
      <vt:lpstr>Conclusion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sgh</dc:creator>
  <cp:lastModifiedBy>time machine</cp:lastModifiedBy>
  <cp:revision>98</cp:revision>
  <dcterms:created xsi:type="dcterms:W3CDTF">2021-11-26T08:35:53Z</dcterms:created>
  <dcterms:modified xsi:type="dcterms:W3CDTF">2024-06-26T16:31:04Z</dcterms:modified>
</cp:coreProperties>
</file>