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Lst>
  <p:notesMasterIdLst>
    <p:notesMasterId r:id="rId53"/>
  </p:notesMasterIdLst>
  <p:sldIdLst>
    <p:sldId id="256" r:id="rId2"/>
    <p:sldId id="296" r:id="rId3"/>
    <p:sldId id="257" r:id="rId4"/>
    <p:sldId id="258" r:id="rId5"/>
    <p:sldId id="259" r:id="rId6"/>
    <p:sldId id="260" r:id="rId7"/>
    <p:sldId id="310" r:id="rId8"/>
    <p:sldId id="311" r:id="rId9"/>
    <p:sldId id="261" r:id="rId10"/>
    <p:sldId id="262" r:id="rId11"/>
    <p:sldId id="263" r:id="rId12"/>
    <p:sldId id="283" r:id="rId13"/>
    <p:sldId id="312" r:id="rId14"/>
    <p:sldId id="315" r:id="rId15"/>
    <p:sldId id="284" r:id="rId16"/>
    <p:sldId id="313" r:id="rId17"/>
    <p:sldId id="285" r:id="rId18"/>
    <p:sldId id="316" r:id="rId19"/>
    <p:sldId id="264" r:id="rId20"/>
    <p:sldId id="265" r:id="rId21"/>
    <p:sldId id="266" r:id="rId22"/>
    <p:sldId id="317" r:id="rId23"/>
    <p:sldId id="267" r:id="rId24"/>
    <p:sldId id="268" r:id="rId25"/>
    <p:sldId id="269" r:id="rId26"/>
    <p:sldId id="270" r:id="rId27"/>
    <p:sldId id="297" r:id="rId28"/>
    <p:sldId id="272" r:id="rId29"/>
    <p:sldId id="299" r:id="rId30"/>
    <p:sldId id="298" r:id="rId31"/>
    <p:sldId id="300" r:id="rId32"/>
    <p:sldId id="274" r:id="rId33"/>
    <p:sldId id="301" r:id="rId34"/>
    <p:sldId id="276" r:id="rId35"/>
    <p:sldId id="275" r:id="rId36"/>
    <p:sldId id="278" r:id="rId37"/>
    <p:sldId id="277" r:id="rId38"/>
    <p:sldId id="303" r:id="rId39"/>
    <p:sldId id="304" r:id="rId40"/>
    <p:sldId id="305" r:id="rId41"/>
    <p:sldId id="302" r:id="rId42"/>
    <p:sldId id="306" r:id="rId43"/>
    <p:sldId id="308" r:id="rId44"/>
    <p:sldId id="286" r:id="rId45"/>
    <p:sldId id="287" r:id="rId46"/>
    <p:sldId id="318" r:id="rId47"/>
    <p:sldId id="319" r:id="rId48"/>
    <p:sldId id="288" r:id="rId49"/>
    <p:sldId id="321" r:id="rId50"/>
    <p:sldId id="282" r:id="rId51"/>
    <p:sldId id="31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2745" autoAdjust="0"/>
  </p:normalViewPr>
  <p:slideViewPr>
    <p:cSldViewPr snapToGrid="0">
      <p:cViewPr varScale="1">
        <p:scale>
          <a:sx n="68" d="100"/>
          <a:sy n="68" d="100"/>
        </p:scale>
        <p:origin x="125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29:42.47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38 609,'61'-33,"2"2,2 3,0 2,2 4,0 2,2 4,91-11,-136 23,13-1,1 1,0 1,48 4,-76-1,-1 1,0 0,0 1,0 0,0 0,-1 1,1 0,0 1,-1 0,0 0,0 1,0 0,-1 0,0 1,0 0,0 0,0 0,-1 1,6 8,-4 0,0 0,0 0,-1 1,-1 0,-1 0,4 19,14 109,-9 3,-7 1,-13 164,-64 293,23-363,31-183,-43 110,52-153,0 0,-1-1,-1 1,-1-2,-11 16,17-26,0 1,-1-1,1 0,-1-1,1 1,-1-1,0 0,0 0,-1 0,1-1,0 0,-1 0,0 0,1-1,-1 1,0-1,-10 0,3-2,1 1,-1-2,1 0,-1 0,1-2,0 1,0-1,0-1,1 0,-1-1,1 0,1-1,-1 0,1 0,-12-12,-7-10,1-1,1-1,-31-47,-7-17,5-2,-85-191,109 201,4-1,4-2,-30-174,52 228,2 0,2 0,4-70,0 88,1 1,1-1,0 1,1 0,1 0,1 1,0 0,2 0,18-29,-12 26,0 1,1 0,1 1,0 1,2 1,19-14,0 5,1 2,61-26,7 6,1 4,127-25,238-25,741-49,-1175 134,4 0,-1 1,1 2,-1 2,46 7,-82-8,0 0,0 1,-1 0,1-1,-1 2,0-1,1 1,-1 0,0 0,-1 0,1 0,0 1,-1 0,0 0,0 0,7 10,-7-6,-1-1,1 2,-1-1,0 0,-1 0,0 1,-1-1,1 1,-2 0,1 12,-3 29,-2 0,-1 0,-4 0,-1-1,-2 0,-3-1,-1 0,-3-2,-2 0,-32 54,35-72,-2 0,0 0,-2-2,-1-1,-1-1,-1-1,-29 21,19-20,0-1,-2-2,-1-2,-80 30,53-29,-1-2,-98 12,-139-6,177-22,-128-16,168 4,0-4,-114-33,178 40,0 0,0-1,1-1,0-2,-35-22,48 27,0 0,1-1,0 0,1 0,-1 0,1 0,1-1,-1 0,1-1,1 1,-1-1,2 0,-1 0,1 0,0 0,-1-12,1-3,0 0,2 0,0 0,2-1,1 1,1 0,1 0,1 1,1-1,1 1,1 0,1 0,0 1,2 1,1-1,26-33,-8 19,2 2,2 1,1 2,70-48,182-89,-132 92,3 6,3 7,3 8,2 6,212-33,-357 79,19-4,-1 1,2 3,66 2,-97 1,0 1,0 1,0 0,0 0,0 1,-1 0,1 1,-1 0,0 0,0 1,-1 0,1 1,-1 0,0 0,-1 1,1-1,-1 2,-1-1,11 15,-7-3,0 0,-1 0,-1 1,-1 0,0 0,6 37,6 132,-26 458,-6-526,11-110,0 0,-1-1,-1 1,0 0,0-1,-1 0,0 0,-9 13,-7-3,1-9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30:05.972"/>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3702 1,'-3'0,"0"0,0 0,1 1,-1-1,0 1,0 0,0-1,0 1,1 1,-1-1,0 0,1 1,-1-1,1 1,0 0,-1 0,-1 2,-19 13,-124 82,-205 102,83-79,-6-11,-413 108,-73-56,-9-60,708-97,6-1,1 2,-82 21,81-8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30:09.349"/>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30:09.681"/>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30:10.011"/>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29:43.0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3664 1,'-32'5,"-106"2,-132 0,-115-2,-88-1,-44-2,13-1,55 0,98-1,103 0,89-1,66 6,49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29:43.61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6795 0,'-64'11,"-90"3,-89-1,-93-2,-86-3,-61-4,-56-1,-21-2,-11-1,0 0,13-1,42 0,55 1,53 0,80-1,75 1,58-5,63-2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29:44.33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9437 1,'-14'12,"0"-1,-1-1,0 0,-1-1,0-1,-18 8,13-7,-58 24,-1-3,-102 24,-183 21,326-68,-368 61,-80-8,-1123 57,-7-77,-426-45,1162-25,-350-2,1218 32,0 0,0 1,0 1,0 0,0 1,1 0,-20 8,23-6,0 0,0 0,0 1,0 0,1 1,0 0,1 0,0 0,0 1,-7 10,7-8,0 0,1 0,0 1,1 0,0 0,1 1,-5 18,8-26,0 1,0 0,1 0,-1 0,1 0,0 0,1 0,-1 0,1-1,0 1,0 0,0 0,1-1,0 1,0-1,0 1,0-1,1 0,-1 1,1-1,5 5,3 1,1-1,0 0,0-1,1 0,0-1,0 0,27 9,108 25,-93-28,38 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29:44.74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1,'297'320,"105"102,-364-387,11 11,84 100,-121-129,-1 2,10 21,4 8,-7-19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29:52.39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6600 0,'-38'17,"-70"15,-81 23,-73 14,-98 6,-142 5,-136 1,-129-4,-41 13,36-5,81-10,126 2,142-5,128-11,114-15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30:02.478"/>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1237 534,'2'0,"-1"0,1 0,-1 1,1-1,-1 1,1-1,-1 1,0-1,1 1,-1 0,0-1,0 1,1 0,-1 0,0 0,0 0,0 0,0 0,0 0,1 2,15 31,-11-22,20 40,2-2,2-2,2 0,3-2,1-2,45 43,-53-60,2-1,1-2,0-1,2-1,1-2,0-1,1-2,1-1,74 21,-45-23,1-3,91 5,139-17,-249-1,1-2,0-2,55-15,-88 17,1-1,-1 0,-1-1,1-1,-1 0,0-1,0 0,-1-1,-1 0,1-1,-1-1,-1 0,16-20,-19 19,-1 0,-1 0,0 0,-1-1,0 0,-1 0,-1 0,0-1,0 1,-2-1,1 1,-2-1,0 0,0 1,-4-16,2 13,-1-1,-1 1,-1 0,0 0,-1 1,0 0,-2 0,1 0,-2 1,0 0,-1 0,-14-14,-4 2,-1 1,-1 2,-1 1,-1 1,-1 2,-61-26,-331-116,-21 38,157 60,-448-39,501 89,192 14,0 1,0 2,-48 12,75-13,1 2,0 0,0 1,0 0,1 1,-1 1,2 1,-1 0,1 0,-14 14,18-12,0 0,0 0,1 1,0 1,1-1,0 1,1 1,1-1,0 1,1 0,-4 20,-1 12,2-1,2 1,0 52,11 142,-4-212,3 44,3 1,3-1,3 0,4-1,25 70,-24-94,2 0,2-1,3-2,1 0,2-2,1 0,3-2,37 36,-28-37,1-2,2-1,2-3,1-1,55 27,-33-26,0-3,2-3,92 23,-44-23,160 15,122-16,-231-23,-1-8,-1-7,308-63,-311 34,-1-7,268-119,-312 109,-3-5,-2-4,209-166,-274 191,-2-3,-2-1,77-102,-97 110,-2 0,-2-1,-1-2,-2 0,-2-1,16-64,-21 57,-2-1,-3 0,-2-1,-1-51,-5 63,-1 0,-3 0,-1 0,-2 0,-20-61,10 55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30:02.949"/>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4981 0,'-135'49,"-656"163,-21-61,676-127,25-5,-933 184,789-140,3 12,-253 111,-236 171,719-344,-8 2,2 3,0 0,-43 37,51-33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4T21:30:04.176"/>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10604 33,'-112'0,"-165"0,-195 0,-199 0,-166 0,-122 0,-102 0,-34-6,40-1,88 1,139 0,146 2,152 2,139 1,109 0,88 1,70 0,57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6FD735-9ADC-4B65-BAAF-69D94C31C020}"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0F75DA-0232-4780-9292-5B281556F0CA}" type="slidenum">
              <a:rPr lang="en-US" smtClean="0"/>
              <a:t>‹#›</a:t>
            </a:fld>
            <a:endParaRPr lang="en-US"/>
          </a:p>
        </p:txBody>
      </p:sp>
    </p:spTree>
    <p:extLst>
      <p:ext uri="{BB962C8B-B14F-4D97-AF65-F5344CB8AC3E}">
        <p14:creationId xmlns:p14="http://schemas.microsoft.com/office/powerpoint/2010/main" val="362326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everyone! Today, we’ll delve into the fascinating world of genetic engineering and explore its groundbreaking applications that are revolutionizing various industries. We’ll see how this technology is making processes more efficient, sustainable, and creating new products that benefit our lives.</a:t>
            </a:r>
          </a:p>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1</a:t>
            </a:fld>
            <a:endParaRPr lang="en-US" dirty="0"/>
          </a:p>
        </p:txBody>
      </p:sp>
    </p:spTree>
    <p:extLst>
      <p:ext uri="{BB962C8B-B14F-4D97-AF65-F5344CB8AC3E}">
        <p14:creationId xmlns:p14="http://schemas.microsoft.com/office/powerpoint/2010/main" val="4189978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Packaging is a massive source of plastic waste. Biodegradable plastics are making significant inroads in this sector. Imagine fruits and vegetables wrapped in clear, yet eco-friendly, biodegradable film. Beverage companies are also adopting biodegradable bottles for water and other drinks. Even shopping bags and takeaway containers can be made from these sustainable materials. This shift not only reduces plastic waste but also promotes responsible </a:t>
            </a:r>
            <a:r>
              <a:rPr lang="en-US" dirty="0" err="1"/>
              <a:t>consumerism.pen_spark</a:t>
            </a:r>
            <a:endParaRPr lang="en-US" dirty="0"/>
          </a:p>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23</a:t>
            </a:fld>
            <a:endParaRPr lang="en-US"/>
          </a:p>
        </p:txBody>
      </p:sp>
    </p:spTree>
    <p:extLst>
      <p:ext uri="{BB962C8B-B14F-4D97-AF65-F5344CB8AC3E}">
        <p14:creationId xmlns:p14="http://schemas.microsoft.com/office/powerpoint/2010/main" val="750226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oil and gas industry operates in three main stages: upstream, midstream, and downstream. Upstream companies deal with exploration and extraction – they use sophisticated techniques to locate oil and gas reserves and then drill wells to bring them to the surface. Midstream companies take over from there, transporting the crude oil and gas via pipelines to refineries. Finally, downstream companies are the refiners, who transform the crude oil and gas into a wide range of usable </a:t>
            </a:r>
            <a:r>
              <a:rPr lang="en-US" dirty="0" err="1"/>
              <a:t>products.pen_spark</a:t>
            </a:r>
            <a:endParaRPr lang="en-US" dirty="0"/>
          </a:p>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25</a:t>
            </a:fld>
            <a:endParaRPr lang="en-US"/>
          </a:p>
        </p:txBody>
      </p:sp>
    </p:spTree>
    <p:extLst>
      <p:ext uri="{BB962C8B-B14F-4D97-AF65-F5344CB8AC3E}">
        <p14:creationId xmlns:p14="http://schemas.microsoft.com/office/powerpoint/2010/main" val="32397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hunt for oil and gas begins upstream. Exploration teams use cutting-edge technology like seismic surveys to map underground formations and identify potential reservoirs. Geological studies also play a vital role in understanding the rock formations and predicting the likelihood of finding hydrocarbons. Once a promising location is identified, different drilling techniques are employed depending on the specific </a:t>
            </a:r>
            <a:r>
              <a:rPr lang="en-US" dirty="0" err="1"/>
              <a:t>conditions.pen_spark</a:t>
            </a:r>
            <a:endParaRPr lang="en-US" dirty="0"/>
          </a:p>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26</a:t>
            </a:fld>
            <a:endParaRPr lang="en-US"/>
          </a:p>
        </p:txBody>
      </p:sp>
    </p:spTree>
    <p:extLst>
      <p:ext uri="{BB962C8B-B14F-4D97-AF65-F5344CB8AC3E}">
        <p14:creationId xmlns:p14="http://schemas.microsoft.com/office/powerpoint/2010/main" val="108574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Downstream is where the magic happens – crude oil and gas are transformed into a variety of usable products. Refineries are massive industrial complexes equipped with intricate machinery. The core separation process is called fractional distillation, where crude oil is heated, causing its components to separate based on their boiling points. Lighter fractions like gasoline and propane rise to the top, while heavier components like diesel and asphalt remain </a:t>
            </a:r>
            <a:r>
              <a:rPr lang="en-US" dirty="0" err="1"/>
              <a:t>below.pen_spark</a:t>
            </a:r>
            <a:endParaRPr lang="en-US" dirty="0"/>
          </a:p>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28</a:t>
            </a:fld>
            <a:endParaRPr lang="en-US"/>
          </a:p>
        </p:txBody>
      </p:sp>
    </p:spTree>
    <p:extLst>
      <p:ext uri="{BB962C8B-B14F-4D97-AF65-F5344CB8AC3E}">
        <p14:creationId xmlns:p14="http://schemas.microsoft.com/office/powerpoint/2010/main" val="1305522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Biotechnology is making its mark on the oil industry in fascinating ways. Bioremediation utilizes microorganisms to break down oil spills, offering a more natural and sustainable solution for cleaning up environmental contamination. Additionally, scientists are exploring </a:t>
            </a:r>
            <a:r>
              <a:rPr lang="en-US" dirty="0" err="1">
                <a:effectLst/>
              </a:rPr>
              <a:t>thepen_spark</a:t>
            </a:r>
            <a:endParaRPr lang="en-US" dirty="0">
              <a:effectLst/>
            </a:endParaRPr>
          </a:p>
          <a:p>
            <a:r>
              <a:rPr lang="en-US" dirty="0" err="1"/>
              <a:t>tuneshare</a:t>
            </a:r>
            <a:endParaRPr lang="en-US" dirty="0"/>
          </a:p>
          <a:p>
            <a:r>
              <a:rPr lang="en-US" dirty="0" err="1"/>
              <a:t>more_vert</a:t>
            </a:r>
            <a:endParaRPr lang="en-US" dirty="0"/>
          </a:p>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32</a:t>
            </a:fld>
            <a:endParaRPr lang="en-US"/>
          </a:p>
        </p:txBody>
      </p:sp>
    </p:spTree>
    <p:extLst>
      <p:ext uri="{BB962C8B-B14F-4D97-AF65-F5344CB8AC3E}">
        <p14:creationId xmlns:p14="http://schemas.microsoft.com/office/powerpoint/2010/main" val="1860936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Genetic engineering offers a powerful toolkit for transforming industries. From efficient bioremediation to the creation of life-saving drugs, the applications of</a:t>
            </a:r>
          </a:p>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50</a:t>
            </a:fld>
            <a:endParaRPr lang="en-US"/>
          </a:p>
        </p:txBody>
      </p:sp>
    </p:spTree>
    <p:extLst>
      <p:ext uri="{BB962C8B-B14F-4D97-AF65-F5344CB8AC3E}">
        <p14:creationId xmlns:p14="http://schemas.microsoft.com/office/powerpoint/2010/main" val="269211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تعریف علوم مهندسی ژنتیک</a:t>
            </a:r>
          </a:p>
          <a:p>
            <a:r>
              <a:rPr lang="fa-IR" dirty="0"/>
              <a:t>نحوه عملکرد محققان برای ساخت ارگانیسم ویژه</a:t>
            </a:r>
          </a:p>
          <a:p>
            <a:r>
              <a:rPr lang="fa-IR" dirty="0"/>
              <a:t>حوزه های فعالتیی مهندسی ژنتیک</a:t>
            </a:r>
          </a:p>
        </p:txBody>
      </p:sp>
      <p:sp>
        <p:nvSpPr>
          <p:cNvPr id="4" name="Slide Number Placeholder 3"/>
          <p:cNvSpPr>
            <a:spLocks noGrp="1"/>
          </p:cNvSpPr>
          <p:nvPr>
            <p:ph type="sldNum" sz="quarter" idx="5"/>
          </p:nvPr>
        </p:nvSpPr>
        <p:spPr/>
        <p:txBody>
          <a:bodyPr/>
          <a:lstStyle/>
          <a:p>
            <a:fld id="{3C0F75DA-0232-4780-9292-5B281556F0CA}" type="slidenum">
              <a:rPr lang="en-US" smtClean="0"/>
              <a:t>3</a:t>
            </a:fld>
            <a:endParaRPr lang="en-US" dirty="0"/>
          </a:p>
        </p:txBody>
      </p:sp>
    </p:spTree>
    <p:extLst>
      <p:ext uri="{BB962C8B-B14F-4D97-AF65-F5344CB8AC3E}">
        <p14:creationId xmlns:p14="http://schemas.microsoft.com/office/powerpoint/2010/main" val="80371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اکتینوباکتری های وتولید متابولیت ثانویه</a:t>
            </a:r>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4</a:t>
            </a:fld>
            <a:endParaRPr lang="en-US"/>
          </a:p>
        </p:txBody>
      </p:sp>
    </p:spTree>
    <p:extLst>
      <p:ext uri="{BB962C8B-B14F-4D97-AF65-F5344CB8AC3E}">
        <p14:creationId xmlns:p14="http://schemas.microsoft.com/office/powerpoint/2010/main" val="3458489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10</a:t>
            </a:fld>
            <a:endParaRPr lang="en-US"/>
          </a:p>
        </p:txBody>
      </p:sp>
    </p:spTree>
    <p:extLst>
      <p:ext uri="{BB962C8B-B14F-4D97-AF65-F5344CB8AC3E}">
        <p14:creationId xmlns:p14="http://schemas.microsoft.com/office/powerpoint/2010/main" val="2242595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ارکی باکتری های بخاطر توانایی زیست در شرایط سخت رو دارند</a:t>
            </a:r>
          </a:p>
          <a:p>
            <a:endParaRPr lang="fa-IR" dirty="0"/>
          </a:p>
          <a:p>
            <a:r>
              <a:rPr lang="fa-IR" dirty="0"/>
              <a:t>رسوبی و آذرین هستند</a:t>
            </a:r>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11</a:t>
            </a:fld>
            <a:endParaRPr lang="en-US"/>
          </a:p>
        </p:txBody>
      </p:sp>
    </p:spTree>
    <p:extLst>
      <p:ext uri="{BB962C8B-B14F-4D97-AF65-F5344CB8AC3E}">
        <p14:creationId xmlns:p14="http://schemas.microsoft.com/office/powerpoint/2010/main" val="32897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major applications of bio-hydrometallurgy lies in metal mining. Bio-heap leaching is a widely used technique where crushed ore is stacked in massive heaps. These heaps are then sprinkled with a solution containing specially chosen microbes. Over time, these microbes work their magic, dissolving the desired metals from the ore particles. The resulting metal-rich solution is then collected and processed to extract the pure metals. This method is particularly beneficial for low-grade ores that might not be economical to process using conventional </a:t>
            </a:r>
            <a:r>
              <a:rPr lang="en-US" dirty="0" err="1"/>
              <a:t>methods.pen_spark</a:t>
            </a:r>
            <a:endParaRPr lang="en-US" dirty="0"/>
          </a:p>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12</a:t>
            </a:fld>
            <a:endParaRPr lang="en-US"/>
          </a:p>
        </p:txBody>
      </p:sp>
    </p:spTree>
    <p:extLst>
      <p:ext uri="{BB962C8B-B14F-4D97-AF65-F5344CB8AC3E}">
        <p14:creationId xmlns:p14="http://schemas.microsoft.com/office/powerpoint/2010/main" val="304598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ever-growing problem of electronic waste (e-waste), bio-hydrometallurgy offers a glimmer of hope. E-waste is a treasure trove of valuable metals like gold, silver, and palladium. Bio-hydrometallurgy provides a more environmentally friendly approach to e-waste recycling. By utilizing microbes to break down the complex components of e-waste, it allows for the efficient extraction of these valuable metals. This not only conserves natural resources but also reduces the environmental impact of traditional recycling methods</a:t>
            </a:r>
          </a:p>
        </p:txBody>
      </p:sp>
      <p:sp>
        <p:nvSpPr>
          <p:cNvPr id="4" name="Slide Number Placeholder 3"/>
          <p:cNvSpPr>
            <a:spLocks noGrp="1"/>
          </p:cNvSpPr>
          <p:nvPr>
            <p:ph type="sldNum" sz="quarter" idx="5"/>
          </p:nvPr>
        </p:nvSpPr>
        <p:spPr/>
        <p:txBody>
          <a:bodyPr/>
          <a:lstStyle/>
          <a:p>
            <a:fld id="{3C0F75DA-0232-4780-9292-5B281556F0CA}" type="slidenum">
              <a:rPr lang="en-US" smtClean="0"/>
              <a:t>15</a:t>
            </a:fld>
            <a:endParaRPr lang="en-US"/>
          </a:p>
        </p:txBody>
      </p:sp>
    </p:spTree>
    <p:extLst>
      <p:ext uri="{BB962C8B-B14F-4D97-AF65-F5344CB8AC3E}">
        <p14:creationId xmlns:p14="http://schemas.microsoft.com/office/powerpoint/2010/main" val="137864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Bio-hydrometallurgy isn't just about extracting metals; it can also be a powerful tool for environmental cleanup. Contaminated soil and water often pose a significant threat due to the presence of </a:t>
            </a:r>
            <a:r>
              <a:rPr lang="en-US" b="1" dirty="0"/>
              <a:t>heavy metals</a:t>
            </a:r>
            <a:r>
              <a:rPr lang="en-US" dirty="0"/>
              <a:t>. Bio-hydrometallurgy offers a bioremediation solution. Here, specific microbes are employed to either immobilize or transform the harmful metals. This process renders them less mobile and toxic, preventing them from leaching into the surrounding environment.</a:t>
            </a:r>
          </a:p>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17</a:t>
            </a:fld>
            <a:endParaRPr lang="en-US"/>
          </a:p>
        </p:txBody>
      </p:sp>
    </p:spTree>
    <p:extLst>
      <p:ext uri="{BB962C8B-B14F-4D97-AF65-F5344CB8AC3E}">
        <p14:creationId xmlns:p14="http://schemas.microsoft.com/office/powerpoint/2010/main" val="3438659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Biodegradable plastics are a game-changer in the fight against plastic waste. Unlike traditional plastics derived from fossil fuels, these are crafted from renewable resources like corn starch, cellulose, or even bacteria. The magic lies in their ability to break down naturally under specific conditions. Microorganisms like bacteria and fungi act as decomposers, breaking down these plastics into harmless components like water, carbon dioxide, and biomass. This significantly reduces plastic pollution in landfills and the environment.</a:t>
            </a:r>
          </a:p>
          <a:p>
            <a:endParaRPr lang="en-US" dirty="0"/>
          </a:p>
        </p:txBody>
      </p:sp>
      <p:sp>
        <p:nvSpPr>
          <p:cNvPr id="4" name="Slide Number Placeholder 3"/>
          <p:cNvSpPr>
            <a:spLocks noGrp="1"/>
          </p:cNvSpPr>
          <p:nvPr>
            <p:ph type="sldNum" sz="quarter" idx="5"/>
          </p:nvPr>
        </p:nvSpPr>
        <p:spPr/>
        <p:txBody>
          <a:bodyPr/>
          <a:lstStyle/>
          <a:p>
            <a:fld id="{3C0F75DA-0232-4780-9292-5B281556F0CA}" type="slidenum">
              <a:rPr lang="en-US" smtClean="0"/>
              <a:t>21</a:t>
            </a:fld>
            <a:endParaRPr lang="en-US"/>
          </a:p>
        </p:txBody>
      </p:sp>
    </p:spTree>
    <p:extLst>
      <p:ext uri="{BB962C8B-B14F-4D97-AF65-F5344CB8AC3E}">
        <p14:creationId xmlns:p14="http://schemas.microsoft.com/office/powerpoint/2010/main" val="3414594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37CB-79B3-B9E4-326C-80E1A42BB0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437D1B-6CAF-1E26-091B-620D5F074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9A5501-3573-3434-D639-0340579397C6}"/>
              </a:ext>
            </a:extLst>
          </p:cNvPr>
          <p:cNvSpPr>
            <a:spLocks noGrp="1"/>
          </p:cNvSpPr>
          <p:nvPr>
            <p:ph type="dt" sz="half" idx="10"/>
          </p:nvPr>
        </p:nvSpPr>
        <p:spPr/>
        <p:txBody>
          <a:bodyPr/>
          <a:lstStyle/>
          <a:p>
            <a:fld id="{3F9E4391-BBD4-4891-8510-8C1F25A5F8E9}" type="datetime1">
              <a:rPr lang="en-US" smtClean="0"/>
              <a:t>6/25/2024</a:t>
            </a:fld>
            <a:endParaRPr lang="en-US"/>
          </a:p>
        </p:txBody>
      </p:sp>
      <p:sp>
        <p:nvSpPr>
          <p:cNvPr id="5" name="Footer Placeholder 4">
            <a:extLst>
              <a:ext uri="{FF2B5EF4-FFF2-40B4-BE49-F238E27FC236}">
                <a16:creationId xmlns:a16="http://schemas.microsoft.com/office/drawing/2014/main" id="{97E8831E-662D-7E11-B6CC-9E5F66F7B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3AB5D-8BED-302B-F69B-094B41DF70E8}"/>
              </a:ext>
            </a:extLst>
          </p:cNvPr>
          <p:cNvSpPr>
            <a:spLocks noGrp="1"/>
          </p:cNvSpPr>
          <p:nvPr>
            <p:ph type="sldNum" sz="quarter" idx="12"/>
          </p:nvPr>
        </p:nvSpPr>
        <p:spPr/>
        <p:txBody>
          <a:bodyPr/>
          <a:lstStyle/>
          <a:p>
            <a:fld id="{A58E6366-5263-47AA-86C0-50CFD3A1A6B0}" type="slidenum">
              <a:rPr lang="en-US" smtClean="0"/>
              <a:t>‹#›</a:t>
            </a:fld>
            <a:endParaRPr lang="en-US"/>
          </a:p>
        </p:txBody>
      </p:sp>
    </p:spTree>
    <p:extLst>
      <p:ext uri="{BB962C8B-B14F-4D97-AF65-F5344CB8AC3E}">
        <p14:creationId xmlns:p14="http://schemas.microsoft.com/office/powerpoint/2010/main" val="273063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CD44-4901-1F7E-39DE-C75E26AC36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E9276-67C5-7AFD-80FF-95E987D487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B2E93-E3D7-772F-4C51-8FD9B16B2A35}"/>
              </a:ext>
            </a:extLst>
          </p:cNvPr>
          <p:cNvSpPr>
            <a:spLocks noGrp="1"/>
          </p:cNvSpPr>
          <p:nvPr>
            <p:ph type="dt" sz="half" idx="10"/>
          </p:nvPr>
        </p:nvSpPr>
        <p:spPr/>
        <p:txBody>
          <a:bodyPr/>
          <a:lstStyle/>
          <a:p>
            <a:fld id="{88A2618D-A346-4F38-85C8-25E25F89877B}" type="datetime1">
              <a:rPr lang="en-US" smtClean="0"/>
              <a:t>6/25/2024</a:t>
            </a:fld>
            <a:endParaRPr lang="en-US"/>
          </a:p>
        </p:txBody>
      </p:sp>
      <p:sp>
        <p:nvSpPr>
          <p:cNvPr id="5" name="Footer Placeholder 4">
            <a:extLst>
              <a:ext uri="{FF2B5EF4-FFF2-40B4-BE49-F238E27FC236}">
                <a16:creationId xmlns:a16="http://schemas.microsoft.com/office/drawing/2014/main" id="{17144E7D-1D83-F4FB-5B2B-26D372B70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83CB2-30E5-579E-897F-502B11D2CDE6}"/>
              </a:ext>
            </a:extLst>
          </p:cNvPr>
          <p:cNvSpPr>
            <a:spLocks noGrp="1"/>
          </p:cNvSpPr>
          <p:nvPr>
            <p:ph type="sldNum" sz="quarter" idx="12"/>
          </p:nvPr>
        </p:nvSpPr>
        <p:spPr/>
        <p:txBody>
          <a:bodyPr/>
          <a:lstStyle/>
          <a:p>
            <a:fld id="{A58E6366-5263-47AA-86C0-50CFD3A1A6B0}" type="slidenum">
              <a:rPr lang="en-US" smtClean="0"/>
              <a:t>‹#›</a:t>
            </a:fld>
            <a:endParaRPr lang="en-US"/>
          </a:p>
        </p:txBody>
      </p:sp>
    </p:spTree>
    <p:extLst>
      <p:ext uri="{BB962C8B-B14F-4D97-AF65-F5344CB8AC3E}">
        <p14:creationId xmlns:p14="http://schemas.microsoft.com/office/powerpoint/2010/main" val="2323341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5F13E2-C433-D77D-362A-6ABBAF48FA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FBA079-0C61-A36C-38B3-B8ECAA6F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9EDB9-07C4-C11A-4C9D-8462CA173315}"/>
              </a:ext>
            </a:extLst>
          </p:cNvPr>
          <p:cNvSpPr>
            <a:spLocks noGrp="1"/>
          </p:cNvSpPr>
          <p:nvPr>
            <p:ph type="dt" sz="half" idx="10"/>
          </p:nvPr>
        </p:nvSpPr>
        <p:spPr/>
        <p:txBody>
          <a:bodyPr/>
          <a:lstStyle/>
          <a:p>
            <a:fld id="{BD40D734-FEAA-43EE-AF48-DE978A18FECA}" type="datetime1">
              <a:rPr lang="en-US" smtClean="0"/>
              <a:t>6/25/2024</a:t>
            </a:fld>
            <a:endParaRPr lang="en-US"/>
          </a:p>
        </p:txBody>
      </p:sp>
      <p:sp>
        <p:nvSpPr>
          <p:cNvPr id="5" name="Footer Placeholder 4">
            <a:extLst>
              <a:ext uri="{FF2B5EF4-FFF2-40B4-BE49-F238E27FC236}">
                <a16:creationId xmlns:a16="http://schemas.microsoft.com/office/drawing/2014/main" id="{4DD1AF0D-1800-EA51-C49A-B261F0E51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4B801E-EF8A-4705-EAAF-6E2BFC147331}"/>
              </a:ext>
            </a:extLst>
          </p:cNvPr>
          <p:cNvSpPr>
            <a:spLocks noGrp="1"/>
          </p:cNvSpPr>
          <p:nvPr>
            <p:ph type="sldNum" sz="quarter" idx="12"/>
          </p:nvPr>
        </p:nvSpPr>
        <p:spPr/>
        <p:txBody>
          <a:bodyPr/>
          <a:lstStyle/>
          <a:p>
            <a:fld id="{A58E6366-5263-47AA-86C0-50CFD3A1A6B0}" type="slidenum">
              <a:rPr lang="en-US" smtClean="0"/>
              <a:t>‹#›</a:t>
            </a:fld>
            <a:endParaRPr lang="en-US"/>
          </a:p>
        </p:txBody>
      </p:sp>
    </p:spTree>
    <p:extLst>
      <p:ext uri="{BB962C8B-B14F-4D97-AF65-F5344CB8AC3E}">
        <p14:creationId xmlns:p14="http://schemas.microsoft.com/office/powerpoint/2010/main" val="1125593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01AB6-389A-D8EC-52D1-5D59074C5C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2BDE3-1F17-67C2-8F7C-682746A447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57487-28F6-F0A1-00B2-F3A268DB9621}"/>
              </a:ext>
            </a:extLst>
          </p:cNvPr>
          <p:cNvSpPr>
            <a:spLocks noGrp="1"/>
          </p:cNvSpPr>
          <p:nvPr>
            <p:ph type="dt" sz="half" idx="10"/>
          </p:nvPr>
        </p:nvSpPr>
        <p:spPr/>
        <p:txBody>
          <a:bodyPr/>
          <a:lstStyle/>
          <a:p>
            <a:fld id="{1ED50C74-9AD2-479B-82CA-FADA9F0CAC6A}" type="datetime1">
              <a:rPr lang="en-US" smtClean="0"/>
              <a:t>6/25/2024</a:t>
            </a:fld>
            <a:endParaRPr lang="en-US"/>
          </a:p>
        </p:txBody>
      </p:sp>
      <p:sp>
        <p:nvSpPr>
          <p:cNvPr id="5" name="Footer Placeholder 4">
            <a:extLst>
              <a:ext uri="{FF2B5EF4-FFF2-40B4-BE49-F238E27FC236}">
                <a16:creationId xmlns:a16="http://schemas.microsoft.com/office/drawing/2014/main" id="{15CCE636-451A-1091-3DAB-CED03E489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98B2F-597A-DCA9-6FE6-C5B2A3F57B21}"/>
              </a:ext>
            </a:extLst>
          </p:cNvPr>
          <p:cNvSpPr>
            <a:spLocks noGrp="1"/>
          </p:cNvSpPr>
          <p:nvPr>
            <p:ph type="sldNum" sz="quarter" idx="12"/>
          </p:nvPr>
        </p:nvSpPr>
        <p:spPr/>
        <p:txBody>
          <a:bodyPr/>
          <a:lstStyle/>
          <a:p>
            <a:fld id="{A58E6366-5263-47AA-86C0-50CFD3A1A6B0}" type="slidenum">
              <a:rPr lang="en-US" smtClean="0"/>
              <a:t>‹#›</a:t>
            </a:fld>
            <a:endParaRPr lang="en-US" dirty="0"/>
          </a:p>
        </p:txBody>
      </p:sp>
    </p:spTree>
    <p:extLst>
      <p:ext uri="{BB962C8B-B14F-4D97-AF65-F5344CB8AC3E}">
        <p14:creationId xmlns:p14="http://schemas.microsoft.com/office/powerpoint/2010/main" val="343244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F5D19-7BAF-796F-17AA-9E072FF076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C3839F-AACD-DECB-7BC8-1E84BB8271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2A6DB7-ABCC-D377-999B-42637128270E}"/>
              </a:ext>
            </a:extLst>
          </p:cNvPr>
          <p:cNvSpPr>
            <a:spLocks noGrp="1"/>
          </p:cNvSpPr>
          <p:nvPr>
            <p:ph type="dt" sz="half" idx="10"/>
          </p:nvPr>
        </p:nvSpPr>
        <p:spPr/>
        <p:txBody>
          <a:bodyPr/>
          <a:lstStyle/>
          <a:p>
            <a:fld id="{A79EB5F1-E239-4ED5-B43D-9153385D1368}" type="datetime1">
              <a:rPr lang="en-US" smtClean="0"/>
              <a:t>6/25/2024</a:t>
            </a:fld>
            <a:endParaRPr lang="en-US"/>
          </a:p>
        </p:txBody>
      </p:sp>
      <p:sp>
        <p:nvSpPr>
          <p:cNvPr id="5" name="Footer Placeholder 4">
            <a:extLst>
              <a:ext uri="{FF2B5EF4-FFF2-40B4-BE49-F238E27FC236}">
                <a16:creationId xmlns:a16="http://schemas.microsoft.com/office/drawing/2014/main" id="{B565A378-8D71-3867-9C00-45CA1DB3F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1FAFF-1330-4A87-8799-3A20868F6835}"/>
              </a:ext>
            </a:extLst>
          </p:cNvPr>
          <p:cNvSpPr>
            <a:spLocks noGrp="1"/>
          </p:cNvSpPr>
          <p:nvPr>
            <p:ph type="sldNum" sz="quarter" idx="12"/>
          </p:nvPr>
        </p:nvSpPr>
        <p:spPr/>
        <p:txBody>
          <a:bodyPr/>
          <a:lstStyle/>
          <a:p>
            <a:fld id="{A58E6366-5263-47AA-86C0-50CFD3A1A6B0}" type="slidenum">
              <a:rPr lang="en-US" smtClean="0"/>
              <a:t>‹#›</a:t>
            </a:fld>
            <a:endParaRPr lang="en-US"/>
          </a:p>
        </p:txBody>
      </p:sp>
    </p:spTree>
    <p:extLst>
      <p:ext uri="{BB962C8B-B14F-4D97-AF65-F5344CB8AC3E}">
        <p14:creationId xmlns:p14="http://schemas.microsoft.com/office/powerpoint/2010/main" val="3588502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894F-2300-6E2F-3D14-7EFC69A9E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7811D8-B9D1-8B03-2606-709B8C6B65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9B643D-BCF0-9F24-AFDB-2829655A96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A4B07D-59DB-FC42-3361-7A4465018F95}"/>
              </a:ext>
            </a:extLst>
          </p:cNvPr>
          <p:cNvSpPr>
            <a:spLocks noGrp="1"/>
          </p:cNvSpPr>
          <p:nvPr>
            <p:ph type="dt" sz="half" idx="10"/>
          </p:nvPr>
        </p:nvSpPr>
        <p:spPr/>
        <p:txBody>
          <a:bodyPr/>
          <a:lstStyle/>
          <a:p>
            <a:fld id="{F7DDFAF9-CF5C-412A-8CAB-37FD5AA8CF9B}" type="datetime1">
              <a:rPr lang="en-US" smtClean="0"/>
              <a:t>6/25/2024</a:t>
            </a:fld>
            <a:endParaRPr lang="en-US"/>
          </a:p>
        </p:txBody>
      </p:sp>
      <p:sp>
        <p:nvSpPr>
          <p:cNvPr id="6" name="Footer Placeholder 5">
            <a:extLst>
              <a:ext uri="{FF2B5EF4-FFF2-40B4-BE49-F238E27FC236}">
                <a16:creationId xmlns:a16="http://schemas.microsoft.com/office/drawing/2014/main" id="{5E13573A-3267-4581-CDC9-6DBB50B8A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92B80C-B53F-97C5-02A9-27535A279D8E}"/>
              </a:ext>
            </a:extLst>
          </p:cNvPr>
          <p:cNvSpPr>
            <a:spLocks noGrp="1"/>
          </p:cNvSpPr>
          <p:nvPr>
            <p:ph type="sldNum" sz="quarter" idx="12"/>
          </p:nvPr>
        </p:nvSpPr>
        <p:spPr/>
        <p:txBody>
          <a:bodyPr/>
          <a:lstStyle/>
          <a:p>
            <a:fld id="{A58E6366-5263-47AA-86C0-50CFD3A1A6B0}" type="slidenum">
              <a:rPr lang="en-US" smtClean="0"/>
              <a:t>‹#›</a:t>
            </a:fld>
            <a:endParaRPr lang="en-US"/>
          </a:p>
        </p:txBody>
      </p:sp>
    </p:spTree>
    <p:extLst>
      <p:ext uri="{BB962C8B-B14F-4D97-AF65-F5344CB8AC3E}">
        <p14:creationId xmlns:p14="http://schemas.microsoft.com/office/powerpoint/2010/main" val="85364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1EFE-FF28-654C-283B-9118C6D3A0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7EE2EF-E774-E4E8-05C6-DB1BC1E1A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1ECA76-CCC2-1A29-406B-0F54576649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6F1C48-D28D-857B-EA24-EF308D758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5F9825-E5C6-004A-2FCA-44EB1AB40E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B22C6C-CE29-9237-B5D9-0B666C180083}"/>
              </a:ext>
            </a:extLst>
          </p:cNvPr>
          <p:cNvSpPr>
            <a:spLocks noGrp="1"/>
          </p:cNvSpPr>
          <p:nvPr>
            <p:ph type="dt" sz="half" idx="10"/>
          </p:nvPr>
        </p:nvSpPr>
        <p:spPr/>
        <p:txBody>
          <a:bodyPr/>
          <a:lstStyle/>
          <a:p>
            <a:fld id="{86433B72-181A-4C47-ADE7-E032473AF872}" type="datetime1">
              <a:rPr lang="en-US" smtClean="0"/>
              <a:t>6/25/2024</a:t>
            </a:fld>
            <a:endParaRPr lang="en-US"/>
          </a:p>
        </p:txBody>
      </p:sp>
      <p:sp>
        <p:nvSpPr>
          <p:cNvPr id="8" name="Footer Placeholder 7">
            <a:extLst>
              <a:ext uri="{FF2B5EF4-FFF2-40B4-BE49-F238E27FC236}">
                <a16:creationId xmlns:a16="http://schemas.microsoft.com/office/drawing/2014/main" id="{C3172900-26C1-FD42-FFE8-797EA438CC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0D78A7-F7FF-DDEE-2B1E-785F70078644}"/>
              </a:ext>
            </a:extLst>
          </p:cNvPr>
          <p:cNvSpPr>
            <a:spLocks noGrp="1"/>
          </p:cNvSpPr>
          <p:nvPr>
            <p:ph type="sldNum" sz="quarter" idx="12"/>
          </p:nvPr>
        </p:nvSpPr>
        <p:spPr/>
        <p:txBody>
          <a:bodyPr/>
          <a:lstStyle/>
          <a:p>
            <a:fld id="{A58E6366-5263-47AA-86C0-50CFD3A1A6B0}" type="slidenum">
              <a:rPr lang="en-US" smtClean="0"/>
              <a:t>‹#›</a:t>
            </a:fld>
            <a:endParaRPr lang="en-US"/>
          </a:p>
        </p:txBody>
      </p:sp>
    </p:spTree>
    <p:extLst>
      <p:ext uri="{BB962C8B-B14F-4D97-AF65-F5344CB8AC3E}">
        <p14:creationId xmlns:p14="http://schemas.microsoft.com/office/powerpoint/2010/main" val="2659314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625E-8F04-AA1C-AE95-F0F1B09B9B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A1F9EA-CA97-B71C-5EDE-837F9B4F9B0A}"/>
              </a:ext>
            </a:extLst>
          </p:cNvPr>
          <p:cNvSpPr>
            <a:spLocks noGrp="1"/>
          </p:cNvSpPr>
          <p:nvPr>
            <p:ph type="dt" sz="half" idx="10"/>
          </p:nvPr>
        </p:nvSpPr>
        <p:spPr/>
        <p:txBody>
          <a:bodyPr/>
          <a:lstStyle/>
          <a:p>
            <a:fld id="{47BEA105-762E-46A7-994B-768190A3BC0A}" type="datetime1">
              <a:rPr lang="en-US" smtClean="0"/>
              <a:t>6/25/2024</a:t>
            </a:fld>
            <a:endParaRPr lang="en-US"/>
          </a:p>
        </p:txBody>
      </p:sp>
      <p:sp>
        <p:nvSpPr>
          <p:cNvPr id="4" name="Footer Placeholder 3">
            <a:extLst>
              <a:ext uri="{FF2B5EF4-FFF2-40B4-BE49-F238E27FC236}">
                <a16:creationId xmlns:a16="http://schemas.microsoft.com/office/drawing/2014/main" id="{C73BDE6E-70ED-7742-3670-52DE7A8678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5B9EBB-B0C7-D515-9BA3-F8550A802AD2}"/>
              </a:ext>
            </a:extLst>
          </p:cNvPr>
          <p:cNvSpPr>
            <a:spLocks noGrp="1"/>
          </p:cNvSpPr>
          <p:nvPr>
            <p:ph type="sldNum" sz="quarter" idx="12"/>
          </p:nvPr>
        </p:nvSpPr>
        <p:spPr/>
        <p:txBody>
          <a:bodyPr/>
          <a:lstStyle/>
          <a:p>
            <a:fld id="{A58E6366-5263-47AA-86C0-50CFD3A1A6B0}" type="slidenum">
              <a:rPr lang="en-US" smtClean="0"/>
              <a:t>‹#›</a:t>
            </a:fld>
            <a:endParaRPr lang="en-US"/>
          </a:p>
        </p:txBody>
      </p:sp>
    </p:spTree>
    <p:extLst>
      <p:ext uri="{BB962C8B-B14F-4D97-AF65-F5344CB8AC3E}">
        <p14:creationId xmlns:p14="http://schemas.microsoft.com/office/powerpoint/2010/main" val="384026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FC4CE-3151-8096-5E0B-954332F12260}"/>
              </a:ext>
            </a:extLst>
          </p:cNvPr>
          <p:cNvSpPr>
            <a:spLocks noGrp="1"/>
          </p:cNvSpPr>
          <p:nvPr>
            <p:ph type="dt" sz="half" idx="10"/>
          </p:nvPr>
        </p:nvSpPr>
        <p:spPr/>
        <p:txBody>
          <a:bodyPr/>
          <a:lstStyle/>
          <a:p>
            <a:fld id="{AA2BDC8C-E35C-4DE5-B380-34CAC054D04C}" type="datetime1">
              <a:rPr lang="en-US" smtClean="0"/>
              <a:t>6/25/2024</a:t>
            </a:fld>
            <a:endParaRPr lang="en-US"/>
          </a:p>
        </p:txBody>
      </p:sp>
      <p:sp>
        <p:nvSpPr>
          <p:cNvPr id="3" name="Footer Placeholder 2">
            <a:extLst>
              <a:ext uri="{FF2B5EF4-FFF2-40B4-BE49-F238E27FC236}">
                <a16:creationId xmlns:a16="http://schemas.microsoft.com/office/drawing/2014/main" id="{93CA0163-D2A6-3A35-F865-A93F85B8A1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C19ABA-8040-9173-9171-E04BCF1FE644}"/>
              </a:ext>
            </a:extLst>
          </p:cNvPr>
          <p:cNvSpPr>
            <a:spLocks noGrp="1"/>
          </p:cNvSpPr>
          <p:nvPr>
            <p:ph type="sldNum" sz="quarter" idx="12"/>
          </p:nvPr>
        </p:nvSpPr>
        <p:spPr/>
        <p:txBody>
          <a:bodyPr/>
          <a:lstStyle/>
          <a:p>
            <a:fld id="{A58E6366-5263-47AA-86C0-50CFD3A1A6B0}" type="slidenum">
              <a:rPr lang="en-US" smtClean="0"/>
              <a:t>‹#›</a:t>
            </a:fld>
            <a:endParaRPr lang="en-US"/>
          </a:p>
        </p:txBody>
      </p:sp>
    </p:spTree>
    <p:extLst>
      <p:ext uri="{BB962C8B-B14F-4D97-AF65-F5344CB8AC3E}">
        <p14:creationId xmlns:p14="http://schemas.microsoft.com/office/powerpoint/2010/main" val="168487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8BF-F0ED-DC4D-23BC-956E3CCD0B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A81792-2715-C9BB-706D-9FFED152CF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41D514-7F87-664B-D72F-7B4D0F179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3E2394-0146-38EF-6630-680AF06DD584}"/>
              </a:ext>
            </a:extLst>
          </p:cNvPr>
          <p:cNvSpPr>
            <a:spLocks noGrp="1"/>
          </p:cNvSpPr>
          <p:nvPr>
            <p:ph type="dt" sz="half" idx="10"/>
          </p:nvPr>
        </p:nvSpPr>
        <p:spPr/>
        <p:txBody>
          <a:bodyPr/>
          <a:lstStyle/>
          <a:p>
            <a:fld id="{948FE59A-F647-4D0D-A23C-668D21E08CFB}" type="datetime1">
              <a:rPr lang="en-US" smtClean="0"/>
              <a:t>6/25/2024</a:t>
            </a:fld>
            <a:endParaRPr lang="en-US"/>
          </a:p>
        </p:txBody>
      </p:sp>
      <p:sp>
        <p:nvSpPr>
          <p:cNvPr id="6" name="Footer Placeholder 5">
            <a:extLst>
              <a:ext uri="{FF2B5EF4-FFF2-40B4-BE49-F238E27FC236}">
                <a16:creationId xmlns:a16="http://schemas.microsoft.com/office/drawing/2014/main" id="{D312697C-3B17-CD9E-6C41-5FF65C845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51147-5431-A60F-7428-8EF0D600F2A3}"/>
              </a:ext>
            </a:extLst>
          </p:cNvPr>
          <p:cNvSpPr>
            <a:spLocks noGrp="1"/>
          </p:cNvSpPr>
          <p:nvPr>
            <p:ph type="sldNum" sz="quarter" idx="12"/>
          </p:nvPr>
        </p:nvSpPr>
        <p:spPr/>
        <p:txBody>
          <a:bodyPr/>
          <a:lstStyle/>
          <a:p>
            <a:fld id="{A58E6366-5263-47AA-86C0-50CFD3A1A6B0}" type="slidenum">
              <a:rPr lang="en-US" smtClean="0"/>
              <a:t>‹#›</a:t>
            </a:fld>
            <a:endParaRPr lang="en-US"/>
          </a:p>
        </p:txBody>
      </p:sp>
    </p:spTree>
    <p:extLst>
      <p:ext uri="{BB962C8B-B14F-4D97-AF65-F5344CB8AC3E}">
        <p14:creationId xmlns:p14="http://schemas.microsoft.com/office/powerpoint/2010/main" val="201014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B2A34-DDAB-4CFF-90F8-D83FED492D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EF00C1-542F-0A90-72A5-82975A1D6F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039EED-5BFA-44C7-8AB4-DF817AE91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F9F70-5190-D574-36A0-780D5F4950F4}"/>
              </a:ext>
            </a:extLst>
          </p:cNvPr>
          <p:cNvSpPr>
            <a:spLocks noGrp="1"/>
          </p:cNvSpPr>
          <p:nvPr>
            <p:ph type="dt" sz="half" idx="10"/>
          </p:nvPr>
        </p:nvSpPr>
        <p:spPr/>
        <p:txBody>
          <a:bodyPr/>
          <a:lstStyle/>
          <a:p>
            <a:fld id="{59AC6CA2-B8F6-4D6F-8C9C-724BFFB74962}" type="datetime1">
              <a:rPr lang="en-US" smtClean="0"/>
              <a:t>6/25/2024</a:t>
            </a:fld>
            <a:endParaRPr lang="en-US"/>
          </a:p>
        </p:txBody>
      </p:sp>
      <p:sp>
        <p:nvSpPr>
          <p:cNvPr id="6" name="Footer Placeholder 5">
            <a:extLst>
              <a:ext uri="{FF2B5EF4-FFF2-40B4-BE49-F238E27FC236}">
                <a16:creationId xmlns:a16="http://schemas.microsoft.com/office/drawing/2014/main" id="{0D6AC325-3527-A8ED-20E2-8FE051CFA1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493EC8-76B5-AA89-FCC8-AA19D382D6DA}"/>
              </a:ext>
            </a:extLst>
          </p:cNvPr>
          <p:cNvSpPr>
            <a:spLocks noGrp="1"/>
          </p:cNvSpPr>
          <p:nvPr>
            <p:ph type="sldNum" sz="quarter" idx="12"/>
          </p:nvPr>
        </p:nvSpPr>
        <p:spPr/>
        <p:txBody>
          <a:bodyPr/>
          <a:lstStyle/>
          <a:p>
            <a:fld id="{A58E6366-5263-47AA-86C0-50CFD3A1A6B0}" type="slidenum">
              <a:rPr lang="en-US" smtClean="0"/>
              <a:t>‹#›</a:t>
            </a:fld>
            <a:endParaRPr lang="en-US"/>
          </a:p>
        </p:txBody>
      </p:sp>
    </p:spTree>
    <p:extLst>
      <p:ext uri="{BB962C8B-B14F-4D97-AF65-F5344CB8AC3E}">
        <p14:creationId xmlns:p14="http://schemas.microsoft.com/office/powerpoint/2010/main" val="1930401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94056-25C9-57B3-C3A7-0AD57E92B2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6A1D64-99D6-14F8-1C3D-9F39B1FFE3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E68B9-2F0E-F5D3-8AB6-CD3D31ECB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51541-3BAD-4DC0-AF38-297D826CED91}" type="datetime1">
              <a:rPr lang="en-US" smtClean="0"/>
              <a:t>6/25/2024</a:t>
            </a:fld>
            <a:endParaRPr lang="en-US"/>
          </a:p>
        </p:txBody>
      </p:sp>
      <p:sp>
        <p:nvSpPr>
          <p:cNvPr id="5" name="Footer Placeholder 4">
            <a:extLst>
              <a:ext uri="{FF2B5EF4-FFF2-40B4-BE49-F238E27FC236}">
                <a16:creationId xmlns:a16="http://schemas.microsoft.com/office/drawing/2014/main" id="{9D682CB5-3338-D0CE-6C3D-87F33632EC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5D0E25-82F0-EED9-0953-9DE948E25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E6366-5263-47AA-86C0-50CFD3A1A6B0}" type="slidenum">
              <a:rPr lang="en-US" smtClean="0"/>
              <a:t>‹#›</a:t>
            </a:fld>
            <a:endParaRPr lang="en-US"/>
          </a:p>
        </p:txBody>
      </p:sp>
    </p:spTree>
    <p:extLst>
      <p:ext uri="{BB962C8B-B14F-4D97-AF65-F5344CB8AC3E}">
        <p14:creationId xmlns:p14="http://schemas.microsoft.com/office/powerpoint/2010/main" val="39345033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6.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customXml" Target="../ink/ink5.xml"/><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5.png"/><Relationship Id="rId24" Type="http://schemas.openxmlformats.org/officeDocument/2006/relationships/customXml" Target="../ink/ink11.xml"/><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png"/><Relationship Id="rId10" Type="http://schemas.openxmlformats.org/officeDocument/2006/relationships/customXml" Target="../ink/ink4.xml"/><Relationship Id="rId19" Type="http://schemas.openxmlformats.org/officeDocument/2006/relationships/image" Target="../media/image9.png"/><Relationship Id="rId4" Type="http://schemas.openxmlformats.org/officeDocument/2006/relationships/customXml" Target="../ink/ink1.xml"/><Relationship Id="rId9" Type="http://schemas.openxmlformats.org/officeDocument/2006/relationships/image" Target="../media/image4.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customXml" Target="../ink/ink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oi.org/10.3389/fagro.2023.1183691"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nature.com/articles/news.2011.191" TargetMode="External"/><Relationship Id="rId3" Type="http://schemas.openxmlformats.org/officeDocument/2006/relationships/hyperlink" Target="https://www.rxlist.com/follistim-drug.htm" TargetMode="External"/><Relationship Id="rId7" Type="http://schemas.openxmlformats.org/officeDocument/2006/relationships/hyperlink" Target="https://europlas.com.vn/en-US/blog-1/how-different-types-of-bioplastics-are-produced" TargetMode="External"/><Relationship Id="rId2" Type="http://schemas.openxmlformats.org/officeDocument/2006/relationships/hyperlink" Target="https://www.nbcnews.com/health/health-news/new-gene-editing-systems-are-more-precise-n814446" TargetMode="External"/><Relationship Id="rId1" Type="http://schemas.openxmlformats.org/officeDocument/2006/relationships/slideLayout" Target="../slideLayouts/slideLayout2.xml"/><Relationship Id="rId6" Type="http://schemas.openxmlformats.org/officeDocument/2006/relationships/hyperlink" Target="https://link.springer.com/referenceworkentry/10.1007/978-3-540-77587-4_201" TargetMode="External"/><Relationship Id="rId5" Type="http://schemas.openxmlformats.org/officeDocument/2006/relationships/hyperlink" Target="https://doi.org/10.1021%2Facsomega.3c07372" TargetMode="External"/><Relationship Id="rId10" Type="http://schemas.openxmlformats.org/officeDocument/2006/relationships/hyperlink" Target="https://www.nature.com/scitable/knowledge/library/transgenic-animals-in-agriculture-105646080/" TargetMode="External"/><Relationship Id="rId4" Type="http://schemas.openxmlformats.org/officeDocument/2006/relationships/hyperlink" Target="https://atriainnovation.com/en/blog/biohydrometallurgy-the-recycling-of-the-future/" TargetMode="External"/><Relationship Id="rId9" Type="http://schemas.openxmlformats.org/officeDocument/2006/relationships/hyperlink" Target="https://www.nature.com/articles/nbt1082"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537E88-9C65-6DB2-4F75-BCB78DE31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6FADD194-CE5E-0684-3268-D34B87868759}"/>
                  </a:ext>
                </a:extLst>
              </p14:cNvPr>
              <p14:cNvContentPartPr/>
              <p14:nvPr/>
            </p14:nvContentPartPr>
            <p14:xfrm>
              <a:off x="2887760" y="2061124"/>
              <a:ext cx="1090440" cy="931680"/>
            </p14:xfrm>
          </p:contentPart>
        </mc:Choice>
        <mc:Fallback>
          <p:pic>
            <p:nvPicPr>
              <p:cNvPr id="6" name="Ink 5">
                <a:extLst>
                  <a:ext uri="{FF2B5EF4-FFF2-40B4-BE49-F238E27FC236}">
                    <a16:creationId xmlns:a16="http://schemas.microsoft.com/office/drawing/2014/main" id="{6FADD194-CE5E-0684-3268-D34B87868759}"/>
                  </a:ext>
                </a:extLst>
              </p:cNvPr>
              <p:cNvPicPr/>
              <p:nvPr/>
            </p:nvPicPr>
            <p:blipFill>
              <a:blip r:embed="rId5"/>
              <a:stretch>
                <a:fillRect/>
              </a:stretch>
            </p:blipFill>
            <p:spPr>
              <a:xfrm>
                <a:off x="2834120" y="1953484"/>
                <a:ext cx="1198080" cy="11473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27C66602-BC38-ACDE-9FDC-0D4B805FDF8D}"/>
                  </a:ext>
                </a:extLst>
              </p14:cNvPr>
              <p14:cNvContentPartPr/>
              <p14:nvPr/>
            </p14:nvContentPartPr>
            <p14:xfrm>
              <a:off x="4110680" y="2811004"/>
              <a:ext cx="1319400" cy="16200"/>
            </p14:xfrm>
          </p:contentPart>
        </mc:Choice>
        <mc:Fallback>
          <p:pic>
            <p:nvPicPr>
              <p:cNvPr id="7" name="Ink 6">
                <a:extLst>
                  <a:ext uri="{FF2B5EF4-FFF2-40B4-BE49-F238E27FC236}">
                    <a16:creationId xmlns:a16="http://schemas.microsoft.com/office/drawing/2014/main" id="{27C66602-BC38-ACDE-9FDC-0D4B805FDF8D}"/>
                  </a:ext>
                </a:extLst>
              </p:cNvPr>
              <p:cNvPicPr/>
              <p:nvPr/>
            </p:nvPicPr>
            <p:blipFill>
              <a:blip r:embed="rId7"/>
              <a:stretch>
                <a:fillRect/>
              </a:stretch>
            </p:blipFill>
            <p:spPr>
              <a:xfrm>
                <a:off x="4057040" y="2703364"/>
                <a:ext cx="142704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9F23BA32-D319-2F0F-C8D0-B67F4DA6B964}"/>
                  </a:ext>
                </a:extLst>
              </p14:cNvPr>
              <p14:cNvContentPartPr/>
              <p14:nvPr/>
            </p14:nvContentPartPr>
            <p14:xfrm>
              <a:off x="3198080" y="2506084"/>
              <a:ext cx="2446200" cy="23760"/>
            </p14:xfrm>
          </p:contentPart>
        </mc:Choice>
        <mc:Fallback>
          <p:pic>
            <p:nvPicPr>
              <p:cNvPr id="8" name="Ink 7">
                <a:extLst>
                  <a:ext uri="{FF2B5EF4-FFF2-40B4-BE49-F238E27FC236}">
                    <a16:creationId xmlns:a16="http://schemas.microsoft.com/office/drawing/2014/main" id="{9F23BA32-D319-2F0F-C8D0-B67F4DA6B964}"/>
                  </a:ext>
                </a:extLst>
              </p:cNvPr>
              <p:cNvPicPr/>
              <p:nvPr/>
            </p:nvPicPr>
            <p:blipFill>
              <a:blip r:embed="rId9"/>
              <a:stretch>
                <a:fillRect/>
              </a:stretch>
            </p:blipFill>
            <p:spPr>
              <a:xfrm>
                <a:off x="3144440" y="2398084"/>
                <a:ext cx="255384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CA607E68-BB53-A464-582F-A6A5B351BDA8}"/>
                  </a:ext>
                </a:extLst>
              </p14:cNvPr>
              <p14:cNvContentPartPr/>
              <p14:nvPr/>
            </p14:nvContentPartPr>
            <p14:xfrm>
              <a:off x="2822960" y="2370364"/>
              <a:ext cx="3397680" cy="349200"/>
            </p14:xfrm>
          </p:contentPart>
        </mc:Choice>
        <mc:Fallback>
          <p:pic>
            <p:nvPicPr>
              <p:cNvPr id="9" name="Ink 8">
                <a:extLst>
                  <a:ext uri="{FF2B5EF4-FFF2-40B4-BE49-F238E27FC236}">
                    <a16:creationId xmlns:a16="http://schemas.microsoft.com/office/drawing/2014/main" id="{CA607E68-BB53-A464-582F-A6A5B351BDA8}"/>
                  </a:ext>
                </a:extLst>
              </p:cNvPr>
              <p:cNvPicPr/>
              <p:nvPr/>
            </p:nvPicPr>
            <p:blipFill>
              <a:blip r:embed="rId11"/>
              <a:stretch>
                <a:fillRect/>
              </a:stretch>
            </p:blipFill>
            <p:spPr>
              <a:xfrm>
                <a:off x="2768960" y="2262724"/>
                <a:ext cx="3505320" cy="5648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0" name="Ink 9">
                <a:extLst>
                  <a:ext uri="{FF2B5EF4-FFF2-40B4-BE49-F238E27FC236}">
                    <a16:creationId xmlns:a16="http://schemas.microsoft.com/office/drawing/2014/main" id="{733E6197-DD74-176D-E525-C52E551CCC89}"/>
                  </a:ext>
                </a:extLst>
              </p14:cNvPr>
              <p14:cNvContentPartPr/>
              <p14:nvPr/>
            </p14:nvContentPartPr>
            <p14:xfrm>
              <a:off x="3375200" y="2855644"/>
              <a:ext cx="362520" cy="404280"/>
            </p14:xfrm>
          </p:contentPart>
        </mc:Choice>
        <mc:Fallback>
          <p:pic>
            <p:nvPicPr>
              <p:cNvPr id="10" name="Ink 9">
                <a:extLst>
                  <a:ext uri="{FF2B5EF4-FFF2-40B4-BE49-F238E27FC236}">
                    <a16:creationId xmlns:a16="http://schemas.microsoft.com/office/drawing/2014/main" id="{733E6197-DD74-176D-E525-C52E551CCC89}"/>
                  </a:ext>
                </a:extLst>
              </p:cNvPr>
              <p:cNvPicPr/>
              <p:nvPr/>
            </p:nvPicPr>
            <p:blipFill>
              <a:blip r:embed="rId13"/>
              <a:stretch>
                <a:fillRect/>
              </a:stretch>
            </p:blipFill>
            <p:spPr>
              <a:xfrm>
                <a:off x="3321560" y="2748004"/>
                <a:ext cx="470160" cy="619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2427B506-A630-2212-1CF7-BAA6D2D13385}"/>
                  </a:ext>
                </a:extLst>
              </p14:cNvPr>
              <p14:cNvContentPartPr/>
              <p14:nvPr/>
            </p14:nvContentPartPr>
            <p14:xfrm>
              <a:off x="4070000" y="2584924"/>
              <a:ext cx="2376000" cy="357480"/>
            </p14:xfrm>
          </p:contentPart>
        </mc:Choice>
        <mc:Fallback>
          <p:pic>
            <p:nvPicPr>
              <p:cNvPr id="12" name="Ink 11">
                <a:extLst>
                  <a:ext uri="{FF2B5EF4-FFF2-40B4-BE49-F238E27FC236}">
                    <a16:creationId xmlns:a16="http://schemas.microsoft.com/office/drawing/2014/main" id="{2427B506-A630-2212-1CF7-BAA6D2D13385}"/>
                  </a:ext>
                </a:extLst>
              </p:cNvPr>
              <p:cNvPicPr/>
              <p:nvPr/>
            </p:nvPicPr>
            <p:blipFill>
              <a:blip r:embed="rId15"/>
              <a:stretch>
                <a:fillRect/>
              </a:stretch>
            </p:blipFill>
            <p:spPr>
              <a:xfrm>
                <a:off x="3980360" y="2404924"/>
                <a:ext cx="2555640" cy="7171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 name="Ink 12">
                <a:extLst>
                  <a:ext uri="{FF2B5EF4-FFF2-40B4-BE49-F238E27FC236}">
                    <a16:creationId xmlns:a16="http://schemas.microsoft.com/office/drawing/2014/main" id="{0A75AD44-8890-900C-BCB8-9C632CEF1C1B}"/>
                  </a:ext>
                </a:extLst>
              </p14:cNvPr>
              <p14:cNvContentPartPr/>
              <p14:nvPr/>
            </p14:nvContentPartPr>
            <p14:xfrm>
              <a:off x="4262240" y="2133124"/>
              <a:ext cx="1709640" cy="788760"/>
            </p14:xfrm>
          </p:contentPart>
        </mc:Choice>
        <mc:Fallback>
          <p:pic>
            <p:nvPicPr>
              <p:cNvPr id="13" name="Ink 12">
                <a:extLst>
                  <a:ext uri="{FF2B5EF4-FFF2-40B4-BE49-F238E27FC236}">
                    <a16:creationId xmlns:a16="http://schemas.microsoft.com/office/drawing/2014/main" id="{0A75AD44-8890-900C-BCB8-9C632CEF1C1B}"/>
                  </a:ext>
                </a:extLst>
              </p:cNvPr>
              <p:cNvPicPr/>
              <p:nvPr/>
            </p:nvPicPr>
            <p:blipFill>
              <a:blip r:embed="rId17"/>
              <a:stretch>
                <a:fillRect/>
              </a:stretch>
            </p:blipFill>
            <p:spPr>
              <a:xfrm>
                <a:off x="4172240" y="1953124"/>
                <a:ext cx="1889280" cy="11484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4" name="Ink 13">
                <a:extLst>
                  <a:ext uri="{FF2B5EF4-FFF2-40B4-BE49-F238E27FC236}">
                    <a16:creationId xmlns:a16="http://schemas.microsoft.com/office/drawing/2014/main" id="{7ECDB310-6300-0363-D065-A3098A2B8240}"/>
                  </a:ext>
                </a:extLst>
              </p14:cNvPr>
              <p14:cNvContentPartPr/>
              <p14:nvPr/>
            </p14:nvContentPartPr>
            <p14:xfrm>
              <a:off x="4923560" y="2584924"/>
              <a:ext cx="1793520" cy="532800"/>
            </p14:xfrm>
          </p:contentPart>
        </mc:Choice>
        <mc:Fallback>
          <p:pic>
            <p:nvPicPr>
              <p:cNvPr id="14" name="Ink 13">
                <a:extLst>
                  <a:ext uri="{FF2B5EF4-FFF2-40B4-BE49-F238E27FC236}">
                    <a16:creationId xmlns:a16="http://schemas.microsoft.com/office/drawing/2014/main" id="{7ECDB310-6300-0363-D065-A3098A2B8240}"/>
                  </a:ext>
                </a:extLst>
              </p:cNvPr>
              <p:cNvPicPr/>
              <p:nvPr/>
            </p:nvPicPr>
            <p:blipFill>
              <a:blip r:embed="rId19"/>
              <a:stretch>
                <a:fillRect/>
              </a:stretch>
            </p:blipFill>
            <p:spPr>
              <a:xfrm>
                <a:off x="4833560" y="2404924"/>
                <a:ext cx="1973160" cy="8924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5" name="Ink 14">
                <a:extLst>
                  <a:ext uri="{FF2B5EF4-FFF2-40B4-BE49-F238E27FC236}">
                    <a16:creationId xmlns:a16="http://schemas.microsoft.com/office/drawing/2014/main" id="{3A741E66-595E-47C0-3E7B-BB539D18A765}"/>
                  </a:ext>
                </a:extLst>
              </p14:cNvPr>
              <p14:cNvContentPartPr/>
              <p14:nvPr/>
            </p14:nvContentPartPr>
            <p14:xfrm>
              <a:off x="5868560" y="2652244"/>
              <a:ext cx="3817800" cy="11880"/>
            </p14:xfrm>
          </p:contentPart>
        </mc:Choice>
        <mc:Fallback>
          <p:pic>
            <p:nvPicPr>
              <p:cNvPr id="15" name="Ink 14">
                <a:extLst>
                  <a:ext uri="{FF2B5EF4-FFF2-40B4-BE49-F238E27FC236}">
                    <a16:creationId xmlns:a16="http://schemas.microsoft.com/office/drawing/2014/main" id="{3A741E66-595E-47C0-3E7B-BB539D18A765}"/>
                  </a:ext>
                </a:extLst>
              </p:cNvPr>
              <p:cNvPicPr/>
              <p:nvPr/>
            </p:nvPicPr>
            <p:blipFill>
              <a:blip r:embed="rId21"/>
              <a:stretch>
                <a:fillRect/>
              </a:stretch>
            </p:blipFill>
            <p:spPr>
              <a:xfrm>
                <a:off x="5778560" y="2472244"/>
                <a:ext cx="3997440" cy="371520"/>
              </a:xfrm>
              <a:prstGeom prst="rect">
                <a:avLst/>
              </a:prstGeom>
            </p:spPr>
          </p:pic>
        </mc:Fallback>
      </mc:AlternateContent>
      <p:sp>
        <p:nvSpPr>
          <p:cNvPr id="26" name="Rectangle 25">
            <a:extLst>
              <a:ext uri="{FF2B5EF4-FFF2-40B4-BE49-F238E27FC236}">
                <a16:creationId xmlns:a16="http://schemas.microsoft.com/office/drawing/2014/main" id="{9140B193-3840-CD80-29C9-51B7C11F3FC8}"/>
              </a:ext>
            </a:extLst>
          </p:cNvPr>
          <p:cNvSpPr/>
          <p:nvPr/>
        </p:nvSpPr>
        <p:spPr>
          <a:xfrm>
            <a:off x="1879138" y="1027287"/>
            <a:ext cx="8788862" cy="4596280"/>
          </a:xfrm>
          <a:prstGeom prst="rect">
            <a:avLst/>
          </a:prstGeom>
          <a:solidFill>
            <a:srgbClr val="FFFFFF">
              <a:alpha val="8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2">
            <p14:nvContentPartPr>
              <p14:cNvPr id="16" name="Ink 15">
                <a:extLst>
                  <a:ext uri="{FF2B5EF4-FFF2-40B4-BE49-F238E27FC236}">
                    <a16:creationId xmlns:a16="http://schemas.microsoft.com/office/drawing/2014/main" id="{D1AF0867-DFCF-0EF4-88CC-E6BC5E8F9E72}"/>
                  </a:ext>
                </a:extLst>
              </p14:cNvPr>
              <p14:cNvContentPartPr/>
              <p14:nvPr/>
            </p14:nvContentPartPr>
            <p14:xfrm>
              <a:off x="1365320" y="711124"/>
              <a:ext cx="1332720" cy="404280"/>
            </p14:xfrm>
          </p:contentPart>
        </mc:Choice>
        <mc:Fallback>
          <p:pic>
            <p:nvPicPr>
              <p:cNvPr id="16" name="Ink 15">
                <a:extLst>
                  <a:ext uri="{FF2B5EF4-FFF2-40B4-BE49-F238E27FC236}">
                    <a16:creationId xmlns:a16="http://schemas.microsoft.com/office/drawing/2014/main" id="{D1AF0867-DFCF-0EF4-88CC-E6BC5E8F9E72}"/>
                  </a:ext>
                </a:extLst>
              </p:cNvPr>
              <p:cNvPicPr/>
              <p:nvPr/>
            </p:nvPicPr>
            <p:blipFill>
              <a:blip r:embed="rId23"/>
              <a:stretch>
                <a:fillRect/>
              </a:stretch>
            </p:blipFill>
            <p:spPr>
              <a:xfrm>
                <a:off x="1275680" y="531484"/>
                <a:ext cx="1512360" cy="7639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7" name="Ink 16">
                <a:extLst>
                  <a:ext uri="{FF2B5EF4-FFF2-40B4-BE49-F238E27FC236}">
                    <a16:creationId xmlns:a16="http://schemas.microsoft.com/office/drawing/2014/main" id="{F4A15CB0-691D-5F44-EDE3-868BD478B06E}"/>
                  </a:ext>
                </a:extLst>
              </p14:cNvPr>
              <p14:cNvContentPartPr/>
              <p14:nvPr/>
            </p14:nvContentPartPr>
            <p14:xfrm>
              <a:off x="360920" y="880324"/>
              <a:ext cx="360" cy="360"/>
            </p14:xfrm>
          </p:contentPart>
        </mc:Choice>
        <mc:Fallback>
          <p:pic>
            <p:nvPicPr>
              <p:cNvPr id="17" name="Ink 16">
                <a:extLst>
                  <a:ext uri="{FF2B5EF4-FFF2-40B4-BE49-F238E27FC236}">
                    <a16:creationId xmlns:a16="http://schemas.microsoft.com/office/drawing/2014/main" id="{F4A15CB0-691D-5F44-EDE3-868BD478B06E}"/>
                  </a:ext>
                </a:extLst>
              </p:cNvPr>
              <p:cNvPicPr/>
              <p:nvPr/>
            </p:nvPicPr>
            <p:blipFill>
              <a:blip r:embed="rId25"/>
              <a:stretch>
                <a:fillRect/>
              </a:stretch>
            </p:blipFill>
            <p:spPr>
              <a:xfrm>
                <a:off x="270920" y="7006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8" name="Ink 17">
                <a:extLst>
                  <a:ext uri="{FF2B5EF4-FFF2-40B4-BE49-F238E27FC236}">
                    <a16:creationId xmlns:a16="http://schemas.microsoft.com/office/drawing/2014/main" id="{90D43234-5715-7871-8267-697C033F99FD}"/>
                  </a:ext>
                </a:extLst>
              </p14:cNvPr>
              <p14:cNvContentPartPr/>
              <p14:nvPr/>
            </p14:nvContentPartPr>
            <p14:xfrm>
              <a:off x="360920" y="880324"/>
              <a:ext cx="360" cy="360"/>
            </p14:xfrm>
          </p:contentPart>
        </mc:Choice>
        <mc:Fallback>
          <p:pic>
            <p:nvPicPr>
              <p:cNvPr id="18" name="Ink 17">
                <a:extLst>
                  <a:ext uri="{FF2B5EF4-FFF2-40B4-BE49-F238E27FC236}">
                    <a16:creationId xmlns:a16="http://schemas.microsoft.com/office/drawing/2014/main" id="{90D43234-5715-7871-8267-697C033F99FD}"/>
                  </a:ext>
                </a:extLst>
              </p:cNvPr>
              <p:cNvPicPr/>
              <p:nvPr/>
            </p:nvPicPr>
            <p:blipFill>
              <a:blip r:embed="rId25"/>
              <a:stretch>
                <a:fillRect/>
              </a:stretch>
            </p:blipFill>
            <p:spPr>
              <a:xfrm>
                <a:off x="270920" y="7006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9" name="Ink 18">
                <a:extLst>
                  <a:ext uri="{FF2B5EF4-FFF2-40B4-BE49-F238E27FC236}">
                    <a16:creationId xmlns:a16="http://schemas.microsoft.com/office/drawing/2014/main" id="{15CE4681-4AAD-3022-6CC5-36D42684506E}"/>
                  </a:ext>
                </a:extLst>
              </p14:cNvPr>
              <p14:cNvContentPartPr/>
              <p14:nvPr/>
            </p14:nvContentPartPr>
            <p14:xfrm>
              <a:off x="360920" y="880324"/>
              <a:ext cx="360" cy="360"/>
            </p14:xfrm>
          </p:contentPart>
        </mc:Choice>
        <mc:Fallback>
          <p:pic>
            <p:nvPicPr>
              <p:cNvPr id="19" name="Ink 18">
                <a:extLst>
                  <a:ext uri="{FF2B5EF4-FFF2-40B4-BE49-F238E27FC236}">
                    <a16:creationId xmlns:a16="http://schemas.microsoft.com/office/drawing/2014/main" id="{15CE4681-4AAD-3022-6CC5-36D42684506E}"/>
                  </a:ext>
                </a:extLst>
              </p:cNvPr>
              <p:cNvPicPr/>
              <p:nvPr/>
            </p:nvPicPr>
            <p:blipFill>
              <a:blip r:embed="rId25"/>
              <a:stretch>
                <a:fillRect/>
              </a:stretch>
            </p:blipFill>
            <p:spPr>
              <a:xfrm>
                <a:off x="270920" y="700684"/>
                <a:ext cx="180000" cy="360000"/>
              </a:xfrm>
              <a:prstGeom prst="rect">
                <a:avLst/>
              </a:prstGeom>
            </p:spPr>
          </p:pic>
        </mc:Fallback>
      </mc:AlternateContent>
      <p:sp>
        <p:nvSpPr>
          <p:cNvPr id="29" name="Title 1">
            <a:extLst>
              <a:ext uri="{FF2B5EF4-FFF2-40B4-BE49-F238E27FC236}">
                <a16:creationId xmlns:a16="http://schemas.microsoft.com/office/drawing/2014/main" id="{CFF4A7A5-3AA0-ED2A-D3D1-F0B51D9306A4}"/>
              </a:ext>
            </a:extLst>
          </p:cNvPr>
          <p:cNvSpPr txBox="1">
            <a:spLocks/>
          </p:cNvSpPr>
          <p:nvPr/>
        </p:nvSpPr>
        <p:spPr>
          <a:xfrm>
            <a:off x="1986844" y="1401097"/>
            <a:ext cx="8326018" cy="24793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t>The Cutting Edge of Industry: Applications of Genetic Engineering</a:t>
            </a:r>
            <a:endParaRPr lang="en-US" sz="5400" dirty="0"/>
          </a:p>
        </p:txBody>
      </p:sp>
      <p:sp>
        <p:nvSpPr>
          <p:cNvPr id="32" name="Subtitle 2">
            <a:extLst>
              <a:ext uri="{FF2B5EF4-FFF2-40B4-BE49-F238E27FC236}">
                <a16:creationId xmlns:a16="http://schemas.microsoft.com/office/drawing/2014/main" id="{FFC5F557-328E-C4B0-8E13-FE1DC919D467}"/>
              </a:ext>
            </a:extLst>
          </p:cNvPr>
          <p:cNvSpPr txBox="1">
            <a:spLocks/>
          </p:cNvSpPr>
          <p:nvPr/>
        </p:nvSpPr>
        <p:spPr>
          <a:xfrm>
            <a:off x="1701569" y="4759182"/>
            <a:ext cx="9144000" cy="7570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By: </a:t>
            </a:r>
            <a:r>
              <a:rPr lang="en-US" sz="2000" b="1" dirty="0"/>
              <a:t>Mahdi </a:t>
            </a:r>
            <a:r>
              <a:rPr lang="en-US" sz="2000" b="1" dirty="0" err="1"/>
              <a:t>Morshedi</a:t>
            </a:r>
            <a:r>
              <a:rPr lang="en-US" sz="2000" b="1" dirty="0"/>
              <a:t> </a:t>
            </a:r>
            <a:r>
              <a:rPr lang="en-US" sz="2000" b="1" dirty="0" err="1"/>
              <a:t>Yekta</a:t>
            </a:r>
            <a:r>
              <a:rPr lang="en-US" sz="2000" b="1" dirty="0"/>
              <a:t> and Fatemeh </a:t>
            </a:r>
            <a:r>
              <a:rPr lang="en-US" sz="2000" b="1" dirty="0" err="1"/>
              <a:t>Faryadras</a:t>
            </a:r>
            <a:endParaRPr lang="en-US" sz="2000" b="1" dirty="0"/>
          </a:p>
        </p:txBody>
      </p:sp>
    </p:spTree>
    <p:extLst>
      <p:ext uri="{BB962C8B-B14F-4D97-AF65-F5344CB8AC3E}">
        <p14:creationId xmlns:p14="http://schemas.microsoft.com/office/powerpoint/2010/main" val="1754888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FCE3-F164-CAB2-B829-17C51A353B7A}"/>
              </a:ext>
            </a:extLst>
          </p:cNvPr>
          <p:cNvSpPr>
            <a:spLocks noGrp="1"/>
          </p:cNvSpPr>
          <p:nvPr>
            <p:ph type="title"/>
          </p:nvPr>
        </p:nvSpPr>
        <p:spPr>
          <a:xfrm>
            <a:off x="290455" y="1577243"/>
            <a:ext cx="12123869" cy="1755605"/>
          </a:xfrm>
        </p:spPr>
        <p:txBody>
          <a:bodyPr>
            <a:normAutofit fontScale="90000"/>
          </a:bodyPr>
          <a:lstStyle/>
          <a:p>
            <a:pPr algn="ctr"/>
            <a:r>
              <a:rPr lang="en-US" b="1" dirty="0"/>
              <a:t>Bio-Hydrometallurgy:</a:t>
            </a:r>
            <a:br>
              <a:rPr lang="fa-IR" b="1" dirty="0"/>
            </a:br>
            <a:r>
              <a:rPr lang="en-US" b="1" dirty="0"/>
              <a:t> Harnessing Microbes for Metal Magic</a:t>
            </a:r>
            <a:br>
              <a:rPr lang="en-US" b="1" dirty="0"/>
            </a:br>
            <a:endParaRPr lang="en-US" b="1" dirty="0"/>
          </a:p>
        </p:txBody>
      </p:sp>
      <p:sp>
        <p:nvSpPr>
          <p:cNvPr id="5" name="Slide Number Placeholder 4">
            <a:extLst>
              <a:ext uri="{FF2B5EF4-FFF2-40B4-BE49-F238E27FC236}">
                <a16:creationId xmlns:a16="http://schemas.microsoft.com/office/drawing/2014/main" id="{93CCC4F5-F311-3651-9A6D-868E16FAE690}"/>
              </a:ext>
            </a:extLst>
          </p:cNvPr>
          <p:cNvSpPr>
            <a:spLocks noGrp="1"/>
          </p:cNvSpPr>
          <p:nvPr>
            <p:ph type="sldNum" sz="quarter" idx="12"/>
          </p:nvPr>
        </p:nvSpPr>
        <p:spPr/>
        <p:txBody>
          <a:bodyPr/>
          <a:lstStyle/>
          <a:p>
            <a:fld id="{A58E6366-5263-47AA-86C0-50CFD3A1A6B0}" type="slidenum">
              <a:rPr lang="en-US" smtClean="0"/>
              <a:t>10</a:t>
            </a:fld>
            <a:endParaRPr lang="en-US"/>
          </a:p>
        </p:txBody>
      </p:sp>
      <p:pic>
        <p:nvPicPr>
          <p:cNvPr id="3" name="Picture 2">
            <a:extLst>
              <a:ext uri="{FF2B5EF4-FFF2-40B4-BE49-F238E27FC236}">
                <a16:creationId xmlns:a16="http://schemas.microsoft.com/office/drawing/2014/main" id="{60A99D3C-68FD-CCD1-3A03-4A36E1313998}"/>
              </a:ext>
            </a:extLst>
          </p:cNvPr>
          <p:cNvPicPr>
            <a:picLocks noChangeAspect="1"/>
          </p:cNvPicPr>
          <p:nvPr/>
        </p:nvPicPr>
        <p:blipFill>
          <a:blip r:embed="rId3"/>
          <a:stretch>
            <a:fillRect/>
          </a:stretch>
        </p:blipFill>
        <p:spPr>
          <a:xfrm>
            <a:off x="3490126" y="2967721"/>
            <a:ext cx="5724525" cy="3248025"/>
          </a:xfrm>
          <a:prstGeom prst="ellipse">
            <a:avLst/>
          </a:prstGeom>
          <a:ln>
            <a:noFill/>
          </a:ln>
          <a:effectLst>
            <a:softEdge rad="112500"/>
          </a:effectLst>
        </p:spPr>
      </p:pic>
      <p:sp>
        <p:nvSpPr>
          <p:cNvPr id="6" name="TextBox 5">
            <a:extLst>
              <a:ext uri="{FF2B5EF4-FFF2-40B4-BE49-F238E27FC236}">
                <a16:creationId xmlns:a16="http://schemas.microsoft.com/office/drawing/2014/main" id="{B2C045F3-A418-2D55-8AC9-2DF1B0A66B36}"/>
              </a:ext>
            </a:extLst>
          </p:cNvPr>
          <p:cNvSpPr txBox="1"/>
          <p:nvPr/>
        </p:nvSpPr>
        <p:spPr>
          <a:xfrm>
            <a:off x="0" y="6486494"/>
            <a:ext cx="9660367" cy="369332"/>
          </a:xfrm>
          <a:prstGeom prst="rect">
            <a:avLst/>
          </a:prstGeom>
          <a:noFill/>
        </p:spPr>
        <p:txBody>
          <a:bodyPr wrap="square">
            <a:spAutoFit/>
          </a:bodyPr>
          <a:lstStyle/>
          <a:p>
            <a:r>
              <a:rPr lang="en-US" b="1" dirty="0"/>
              <a:t>Ref: </a:t>
            </a:r>
            <a:r>
              <a:rPr lang="en-US" dirty="0"/>
              <a:t>https://atriainnovation.com/en/blog/biohydrometallurgy-the-recycling-of-the-future/</a:t>
            </a:r>
          </a:p>
        </p:txBody>
      </p:sp>
    </p:spTree>
    <p:extLst>
      <p:ext uri="{BB962C8B-B14F-4D97-AF65-F5344CB8AC3E}">
        <p14:creationId xmlns:p14="http://schemas.microsoft.com/office/powerpoint/2010/main" val="2011330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728D-52C6-BD01-1D89-4A8D7D4616EB}"/>
              </a:ext>
            </a:extLst>
          </p:cNvPr>
          <p:cNvSpPr>
            <a:spLocks noGrp="1"/>
          </p:cNvSpPr>
          <p:nvPr>
            <p:ph type="title"/>
          </p:nvPr>
        </p:nvSpPr>
        <p:spPr/>
        <p:txBody>
          <a:bodyPr>
            <a:normAutofit/>
          </a:bodyPr>
          <a:lstStyle/>
          <a:p>
            <a:r>
              <a:rPr lang="en-US" sz="5400" b="1" dirty="0"/>
              <a:t>What is Bio-Hydrometallurgy?</a:t>
            </a:r>
          </a:p>
        </p:txBody>
      </p:sp>
      <p:sp>
        <p:nvSpPr>
          <p:cNvPr id="3" name="Content Placeholder 2">
            <a:extLst>
              <a:ext uri="{FF2B5EF4-FFF2-40B4-BE49-F238E27FC236}">
                <a16:creationId xmlns:a16="http://schemas.microsoft.com/office/drawing/2014/main" id="{746DA6CE-9222-6E3E-D303-189B754E2AD9}"/>
              </a:ext>
            </a:extLst>
          </p:cNvPr>
          <p:cNvSpPr>
            <a:spLocks noGrp="1"/>
          </p:cNvSpPr>
          <p:nvPr>
            <p:ph idx="1"/>
          </p:nvPr>
        </p:nvSpPr>
        <p:spPr>
          <a:xfrm>
            <a:off x="613186" y="1825625"/>
            <a:ext cx="6094207" cy="4351338"/>
          </a:xfrm>
        </p:spPr>
        <p:txBody>
          <a:bodyPr/>
          <a:lstStyle/>
          <a:p>
            <a:pPr>
              <a:lnSpc>
                <a:spcPct val="100000"/>
              </a:lnSpc>
            </a:pPr>
            <a:r>
              <a:rPr lang="en-US" dirty="0"/>
              <a:t>Bio-hydrometallurgy leverages microbial activity to dissolve metals from their ores.</a:t>
            </a:r>
          </a:p>
          <a:p>
            <a:pPr>
              <a:lnSpc>
                <a:spcPct val="100000"/>
              </a:lnSpc>
            </a:pPr>
            <a:r>
              <a:rPr lang="en-US" dirty="0"/>
              <a:t>Microbes like Fungi and bacteria(</a:t>
            </a:r>
            <a:r>
              <a:rPr lang="en-US" b="1" dirty="0"/>
              <a:t>archaea</a:t>
            </a:r>
            <a:r>
              <a:rPr lang="en-US" dirty="0"/>
              <a:t>) play a crucial role in this process.</a:t>
            </a:r>
          </a:p>
          <a:p>
            <a:pPr>
              <a:lnSpc>
                <a:spcPct val="100000"/>
              </a:lnSpc>
            </a:pPr>
            <a:r>
              <a:rPr lang="en-US" dirty="0"/>
              <a:t>They break down minerals, releasing the target metals into a solution.</a:t>
            </a:r>
          </a:p>
        </p:txBody>
      </p:sp>
      <p:sp>
        <p:nvSpPr>
          <p:cNvPr id="6" name="Slide Number Placeholder 5">
            <a:extLst>
              <a:ext uri="{FF2B5EF4-FFF2-40B4-BE49-F238E27FC236}">
                <a16:creationId xmlns:a16="http://schemas.microsoft.com/office/drawing/2014/main" id="{01BD0231-ECFD-0ECD-275E-F111C371AE18}"/>
              </a:ext>
            </a:extLst>
          </p:cNvPr>
          <p:cNvSpPr>
            <a:spLocks noGrp="1"/>
          </p:cNvSpPr>
          <p:nvPr>
            <p:ph type="sldNum" sz="quarter" idx="12"/>
          </p:nvPr>
        </p:nvSpPr>
        <p:spPr/>
        <p:txBody>
          <a:bodyPr/>
          <a:lstStyle/>
          <a:p>
            <a:fld id="{A58E6366-5263-47AA-86C0-50CFD3A1A6B0}" type="slidenum">
              <a:rPr lang="en-US" smtClean="0"/>
              <a:t>11</a:t>
            </a:fld>
            <a:endParaRPr lang="en-US"/>
          </a:p>
        </p:txBody>
      </p:sp>
      <p:sp>
        <p:nvSpPr>
          <p:cNvPr id="8" name="TextBox 7">
            <a:extLst>
              <a:ext uri="{FF2B5EF4-FFF2-40B4-BE49-F238E27FC236}">
                <a16:creationId xmlns:a16="http://schemas.microsoft.com/office/drawing/2014/main" id="{8C8838C8-E865-0618-6EDF-FE8B0C6E29B5}"/>
              </a:ext>
            </a:extLst>
          </p:cNvPr>
          <p:cNvSpPr txBox="1"/>
          <p:nvPr/>
        </p:nvSpPr>
        <p:spPr>
          <a:xfrm>
            <a:off x="-449" y="6459723"/>
            <a:ext cx="6094206" cy="369332"/>
          </a:xfrm>
          <a:prstGeom prst="rect">
            <a:avLst/>
          </a:prstGeom>
          <a:noFill/>
        </p:spPr>
        <p:txBody>
          <a:bodyPr wrap="square">
            <a:spAutoFit/>
          </a:bodyPr>
          <a:lstStyle/>
          <a:p>
            <a:r>
              <a:rPr lang="da-DK" dirty="0"/>
              <a:t>Ref: https://www.researchgate.net/publication/324727581</a:t>
            </a:r>
            <a:endParaRPr lang="en-US" dirty="0"/>
          </a:p>
        </p:txBody>
      </p:sp>
      <p:pic>
        <p:nvPicPr>
          <p:cNvPr id="4099" name="Picture 3" descr="Comparison of pyrometallurgical and biohydrometallurgical process chain. |  Download Scientific Diagram">
            <a:extLst>
              <a:ext uri="{FF2B5EF4-FFF2-40B4-BE49-F238E27FC236}">
                <a16:creationId xmlns:a16="http://schemas.microsoft.com/office/drawing/2014/main" id="{31750CAE-0409-C52E-3A6F-188F854E25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46" r="4838"/>
          <a:stretch/>
        </p:blipFill>
        <p:spPr bwMode="auto">
          <a:xfrm>
            <a:off x="7351763" y="1825624"/>
            <a:ext cx="4729077" cy="424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295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3AC7-5813-D072-241B-6BAD98058E48}"/>
              </a:ext>
            </a:extLst>
          </p:cNvPr>
          <p:cNvSpPr>
            <a:spLocks noGrp="1"/>
          </p:cNvSpPr>
          <p:nvPr>
            <p:ph type="title"/>
          </p:nvPr>
        </p:nvSpPr>
        <p:spPr>
          <a:xfrm>
            <a:off x="300315" y="236034"/>
            <a:ext cx="10515600" cy="1325563"/>
          </a:xfrm>
        </p:spPr>
        <p:txBody>
          <a:bodyPr/>
          <a:lstStyle/>
          <a:p>
            <a:r>
              <a:rPr lang="en-US" b="1" dirty="0"/>
              <a:t>Applications in Metal Mining</a:t>
            </a:r>
          </a:p>
        </p:txBody>
      </p:sp>
      <p:sp>
        <p:nvSpPr>
          <p:cNvPr id="3" name="Content Placeholder 2">
            <a:extLst>
              <a:ext uri="{FF2B5EF4-FFF2-40B4-BE49-F238E27FC236}">
                <a16:creationId xmlns:a16="http://schemas.microsoft.com/office/drawing/2014/main" id="{303F0941-B3AB-0188-4E2F-D5779B7E34EA}"/>
              </a:ext>
            </a:extLst>
          </p:cNvPr>
          <p:cNvSpPr>
            <a:spLocks noGrp="1"/>
          </p:cNvSpPr>
          <p:nvPr>
            <p:ph idx="1"/>
          </p:nvPr>
        </p:nvSpPr>
        <p:spPr>
          <a:xfrm>
            <a:off x="300314" y="1768343"/>
            <a:ext cx="6401700" cy="4351338"/>
          </a:xfrm>
        </p:spPr>
        <p:txBody>
          <a:bodyPr/>
          <a:lstStyle/>
          <a:p>
            <a:pPr marL="0" indent="0">
              <a:lnSpc>
                <a:spcPct val="150000"/>
              </a:lnSpc>
              <a:buNone/>
            </a:pPr>
            <a:r>
              <a:rPr lang="en-US" b="1" dirty="0"/>
              <a:t>Bio-heap leaching</a:t>
            </a:r>
            <a:r>
              <a:rPr lang="en-US" dirty="0"/>
              <a:t>: Crushed ore is piled onto heaps and inoculated with microbes.</a:t>
            </a:r>
          </a:p>
          <a:p>
            <a:pPr marL="0" indent="0">
              <a:lnSpc>
                <a:spcPct val="150000"/>
              </a:lnSpc>
              <a:buNone/>
            </a:pPr>
            <a:r>
              <a:rPr lang="en-US" dirty="0"/>
              <a:t>Microbes gradually dissolve target metals like copper and gold from the ore.</a:t>
            </a:r>
          </a:p>
          <a:p>
            <a:pPr marL="0" indent="0">
              <a:lnSpc>
                <a:spcPct val="150000"/>
              </a:lnSpc>
              <a:buNone/>
            </a:pPr>
            <a:r>
              <a:rPr lang="en-US" dirty="0"/>
              <a:t>The metal-laden solution is then collected for further processing</a:t>
            </a:r>
            <a:r>
              <a:rPr lang="fa-IR" dirty="0"/>
              <a:t>.</a:t>
            </a:r>
            <a:endParaRPr lang="en-US" dirty="0"/>
          </a:p>
        </p:txBody>
      </p:sp>
      <p:sp>
        <p:nvSpPr>
          <p:cNvPr id="6" name="Slide Number Placeholder 5">
            <a:extLst>
              <a:ext uri="{FF2B5EF4-FFF2-40B4-BE49-F238E27FC236}">
                <a16:creationId xmlns:a16="http://schemas.microsoft.com/office/drawing/2014/main" id="{BE84751F-1807-AFAA-AD50-A067B16CC6D7}"/>
              </a:ext>
            </a:extLst>
          </p:cNvPr>
          <p:cNvSpPr>
            <a:spLocks noGrp="1"/>
          </p:cNvSpPr>
          <p:nvPr>
            <p:ph type="sldNum" sz="quarter" idx="12"/>
          </p:nvPr>
        </p:nvSpPr>
        <p:spPr/>
        <p:txBody>
          <a:bodyPr/>
          <a:lstStyle/>
          <a:p>
            <a:fld id="{A58E6366-5263-47AA-86C0-50CFD3A1A6B0}" type="slidenum">
              <a:rPr lang="en-US" smtClean="0"/>
              <a:t>12</a:t>
            </a:fld>
            <a:endParaRPr lang="en-US"/>
          </a:p>
        </p:txBody>
      </p:sp>
      <p:pic>
        <p:nvPicPr>
          <p:cNvPr id="5123" name="Picture 3" descr="Heap Leaching Irrigation for Gold and Copper">
            <a:extLst>
              <a:ext uri="{FF2B5EF4-FFF2-40B4-BE49-F238E27FC236}">
                <a16:creationId xmlns:a16="http://schemas.microsoft.com/office/drawing/2014/main" id="{7E18E8EF-5679-18C3-2484-112138DE4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530" y="1762806"/>
            <a:ext cx="5260490" cy="423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251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eosciences | Free Full-Text | Behaviour of Metals during Bioheap Leaching  at the Talvivaara Mine, Finland">
            <a:extLst>
              <a:ext uri="{FF2B5EF4-FFF2-40B4-BE49-F238E27FC236}">
                <a16:creationId xmlns:a16="http://schemas.microsoft.com/office/drawing/2014/main" id="{BB2F5CB4-3DBD-14A5-F7F4-D6DEF08415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6077" y="301217"/>
            <a:ext cx="10782617" cy="56928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C6DB881-395E-5ED8-BC67-C27633955234}"/>
              </a:ext>
            </a:extLst>
          </p:cNvPr>
          <p:cNvSpPr>
            <a:spLocks noGrp="1"/>
          </p:cNvSpPr>
          <p:nvPr>
            <p:ph type="sldNum" sz="quarter" idx="12"/>
          </p:nvPr>
        </p:nvSpPr>
        <p:spPr/>
        <p:txBody>
          <a:bodyPr/>
          <a:lstStyle/>
          <a:p>
            <a:fld id="{A58E6366-5263-47AA-86C0-50CFD3A1A6B0}" type="slidenum">
              <a:rPr lang="en-US" smtClean="0"/>
              <a:t>13</a:t>
            </a:fld>
            <a:endParaRPr lang="en-US"/>
          </a:p>
        </p:txBody>
      </p:sp>
      <p:sp>
        <p:nvSpPr>
          <p:cNvPr id="6" name="TextBox 5">
            <a:extLst>
              <a:ext uri="{FF2B5EF4-FFF2-40B4-BE49-F238E27FC236}">
                <a16:creationId xmlns:a16="http://schemas.microsoft.com/office/drawing/2014/main" id="{17ECC132-4820-17E4-ABBB-994C1C7E4CF7}"/>
              </a:ext>
            </a:extLst>
          </p:cNvPr>
          <p:cNvSpPr txBox="1"/>
          <p:nvPr/>
        </p:nvSpPr>
        <p:spPr>
          <a:xfrm>
            <a:off x="32274" y="6442414"/>
            <a:ext cx="6094206" cy="369332"/>
          </a:xfrm>
          <a:prstGeom prst="rect">
            <a:avLst/>
          </a:prstGeom>
          <a:noFill/>
        </p:spPr>
        <p:txBody>
          <a:bodyPr wrap="square">
            <a:spAutoFit/>
          </a:bodyPr>
          <a:lstStyle/>
          <a:p>
            <a:r>
              <a:rPr lang="en-US" b="1" dirty="0"/>
              <a:t>Ref</a:t>
            </a:r>
            <a:r>
              <a:rPr lang="en-US" dirty="0"/>
              <a:t>: https://www.mdpi.com/2076-3263/8/2/66</a:t>
            </a:r>
          </a:p>
        </p:txBody>
      </p:sp>
    </p:spTree>
    <p:extLst>
      <p:ext uri="{BB962C8B-B14F-4D97-AF65-F5344CB8AC3E}">
        <p14:creationId xmlns:p14="http://schemas.microsoft.com/office/powerpoint/2010/main" val="2981013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AB40CE-C6D7-4F77-600B-EDF8CD67B49A}"/>
              </a:ext>
            </a:extLst>
          </p:cNvPr>
          <p:cNvSpPr>
            <a:spLocks noGrp="1"/>
          </p:cNvSpPr>
          <p:nvPr>
            <p:ph type="sldNum" sz="quarter" idx="12"/>
          </p:nvPr>
        </p:nvSpPr>
        <p:spPr/>
        <p:txBody>
          <a:bodyPr/>
          <a:lstStyle/>
          <a:p>
            <a:fld id="{A58E6366-5263-47AA-86C0-50CFD3A1A6B0}" type="slidenum">
              <a:rPr lang="en-US" smtClean="0"/>
              <a:t>14</a:t>
            </a:fld>
            <a:endParaRPr lang="en-US"/>
          </a:p>
        </p:txBody>
      </p:sp>
      <p:pic>
        <p:nvPicPr>
          <p:cNvPr id="6" name="Picture 5">
            <a:extLst>
              <a:ext uri="{FF2B5EF4-FFF2-40B4-BE49-F238E27FC236}">
                <a16:creationId xmlns:a16="http://schemas.microsoft.com/office/drawing/2014/main" id="{1B3C2FE2-A6CD-8A30-347A-949FD9BE5ADB}"/>
              </a:ext>
            </a:extLst>
          </p:cNvPr>
          <p:cNvPicPr>
            <a:picLocks noChangeAspect="1"/>
          </p:cNvPicPr>
          <p:nvPr/>
        </p:nvPicPr>
        <p:blipFill>
          <a:blip r:embed="rId2"/>
          <a:stretch>
            <a:fillRect/>
          </a:stretch>
        </p:blipFill>
        <p:spPr>
          <a:xfrm>
            <a:off x="0" y="0"/>
            <a:ext cx="12192000" cy="4970029"/>
          </a:xfrm>
          <a:prstGeom prst="rect">
            <a:avLst/>
          </a:prstGeom>
        </p:spPr>
      </p:pic>
      <p:sp>
        <p:nvSpPr>
          <p:cNvPr id="8" name="TextBox 7">
            <a:extLst>
              <a:ext uri="{FF2B5EF4-FFF2-40B4-BE49-F238E27FC236}">
                <a16:creationId xmlns:a16="http://schemas.microsoft.com/office/drawing/2014/main" id="{65CDFB58-F8B7-EAC2-8924-4FE84E56473D}"/>
              </a:ext>
            </a:extLst>
          </p:cNvPr>
          <p:cNvSpPr txBox="1"/>
          <p:nvPr/>
        </p:nvSpPr>
        <p:spPr>
          <a:xfrm>
            <a:off x="60961" y="6506000"/>
            <a:ext cx="9276677" cy="369332"/>
          </a:xfrm>
          <a:prstGeom prst="rect">
            <a:avLst/>
          </a:prstGeom>
          <a:noFill/>
        </p:spPr>
        <p:txBody>
          <a:bodyPr wrap="square">
            <a:spAutoFit/>
          </a:bodyPr>
          <a:lstStyle/>
          <a:p>
            <a:r>
              <a:rPr lang="en-US" b="1" dirty="0"/>
              <a:t>Ref: </a:t>
            </a:r>
            <a:r>
              <a:rPr lang="en-US" dirty="0"/>
              <a:t>https://atriainnovation.com/en/blog/biohydrometallurgy-the-recycling-of-the-future/</a:t>
            </a:r>
          </a:p>
        </p:txBody>
      </p:sp>
    </p:spTree>
    <p:extLst>
      <p:ext uri="{BB962C8B-B14F-4D97-AF65-F5344CB8AC3E}">
        <p14:creationId xmlns:p14="http://schemas.microsoft.com/office/powerpoint/2010/main" val="2600867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7444B-316A-7375-A893-73E0A4C3B5BF}"/>
              </a:ext>
            </a:extLst>
          </p:cNvPr>
          <p:cNvSpPr>
            <a:spLocks noGrp="1"/>
          </p:cNvSpPr>
          <p:nvPr>
            <p:ph type="title"/>
          </p:nvPr>
        </p:nvSpPr>
        <p:spPr>
          <a:xfrm>
            <a:off x="838200" y="257547"/>
            <a:ext cx="10515600" cy="1325563"/>
          </a:xfrm>
        </p:spPr>
        <p:txBody>
          <a:bodyPr/>
          <a:lstStyle/>
          <a:p>
            <a:r>
              <a:rPr lang="en-US" b="1" dirty="0"/>
              <a:t>Bio-Hydrometallurgy for E-Waste Recycling</a:t>
            </a:r>
          </a:p>
        </p:txBody>
      </p:sp>
      <p:sp>
        <p:nvSpPr>
          <p:cNvPr id="3" name="Content Placeholder 2">
            <a:extLst>
              <a:ext uri="{FF2B5EF4-FFF2-40B4-BE49-F238E27FC236}">
                <a16:creationId xmlns:a16="http://schemas.microsoft.com/office/drawing/2014/main" id="{C791B624-5869-4C14-AD76-718FB46B60D1}"/>
              </a:ext>
            </a:extLst>
          </p:cNvPr>
          <p:cNvSpPr>
            <a:spLocks noGrp="1"/>
          </p:cNvSpPr>
          <p:nvPr>
            <p:ph idx="1"/>
          </p:nvPr>
        </p:nvSpPr>
        <p:spPr>
          <a:xfrm>
            <a:off x="838199" y="1664258"/>
            <a:ext cx="10973697" cy="2402130"/>
          </a:xfrm>
        </p:spPr>
        <p:txBody>
          <a:bodyPr/>
          <a:lstStyle/>
          <a:p>
            <a:pPr>
              <a:lnSpc>
                <a:spcPct val="100000"/>
              </a:lnSpc>
            </a:pPr>
            <a:r>
              <a:rPr lang="en-US" dirty="0"/>
              <a:t>E-waste contains valuable metals like gold, silver, and palladium.</a:t>
            </a:r>
          </a:p>
          <a:p>
            <a:pPr>
              <a:lnSpc>
                <a:spcPct val="100000"/>
              </a:lnSpc>
            </a:pPr>
            <a:r>
              <a:rPr lang="en-US" dirty="0"/>
              <a:t>Bio-hydrometallurgy offers a cleaner alternative for e-waste recycling.</a:t>
            </a:r>
          </a:p>
          <a:p>
            <a:pPr>
              <a:lnSpc>
                <a:spcPct val="100000"/>
              </a:lnSpc>
            </a:pPr>
            <a:r>
              <a:rPr lang="en-US" dirty="0"/>
              <a:t>It breaks down e-waste components, allowing for metal recovery.</a:t>
            </a:r>
          </a:p>
        </p:txBody>
      </p:sp>
      <p:sp>
        <p:nvSpPr>
          <p:cNvPr id="5" name="Slide Number Placeholder 4">
            <a:extLst>
              <a:ext uri="{FF2B5EF4-FFF2-40B4-BE49-F238E27FC236}">
                <a16:creationId xmlns:a16="http://schemas.microsoft.com/office/drawing/2014/main" id="{7A613FB3-1295-01F5-8B14-E84662A526F2}"/>
              </a:ext>
            </a:extLst>
          </p:cNvPr>
          <p:cNvSpPr>
            <a:spLocks noGrp="1"/>
          </p:cNvSpPr>
          <p:nvPr>
            <p:ph type="sldNum" sz="quarter" idx="12"/>
          </p:nvPr>
        </p:nvSpPr>
        <p:spPr/>
        <p:txBody>
          <a:bodyPr/>
          <a:lstStyle/>
          <a:p>
            <a:fld id="{A58E6366-5263-47AA-86C0-50CFD3A1A6B0}" type="slidenum">
              <a:rPr lang="en-US" smtClean="0"/>
              <a:t>15</a:t>
            </a:fld>
            <a:endParaRPr lang="en-US"/>
          </a:p>
        </p:txBody>
      </p:sp>
      <p:pic>
        <p:nvPicPr>
          <p:cNvPr id="7" name="Picture 6">
            <a:extLst>
              <a:ext uri="{FF2B5EF4-FFF2-40B4-BE49-F238E27FC236}">
                <a16:creationId xmlns:a16="http://schemas.microsoft.com/office/drawing/2014/main" id="{AFF38B0C-183F-8A28-3A4B-CF453504C584}"/>
              </a:ext>
            </a:extLst>
          </p:cNvPr>
          <p:cNvPicPr>
            <a:picLocks noChangeAspect="1"/>
          </p:cNvPicPr>
          <p:nvPr/>
        </p:nvPicPr>
        <p:blipFill rotWithShape="1">
          <a:blip r:embed="rId3"/>
          <a:srcRect b="36164"/>
          <a:stretch/>
        </p:blipFill>
        <p:spPr>
          <a:xfrm>
            <a:off x="2004441" y="3429000"/>
            <a:ext cx="8183117" cy="2808485"/>
          </a:xfrm>
          <a:prstGeom prst="rect">
            <a:avLst/>
          </a:prstGeom>
        </p:spPr>
      </p:pic>
      <p:sp>
        <p:nvSpPr>
          <p:cNvPr id="9" name="TextBox 8">
            <a:extLst>
              <a:ext uri="{FF2B5EF4-FFF2-40B4-BE49-F238E27FC236}">
                <a16:creationId xmlns:a16="http://schemas.microsoft.com/office/drawing/2014/main" id="{16A686DC-1A6B-0FFD-5929-FBA2B28F1BF0}"/>
              </a:ext>
            </a:extLst>
          </p:cNvPr>
          <p:cNvSpPr txBox="1"/>
          <p:nvPr/>
        </p:nvSpPr>
        <p:spPr>
          <a:xfrm>
            <a:off x="26444" y="6476189"/>
            <a:ext cx="7837395" cy="369332"/>
          </a:xfrm>
          <a:prstGeom prst="rect">
            <a:avLst/>
          </a:prstGeom>
          <a:noFill/>
        </p:spPr>
        <p:txBody>
          <a:bodyPr wrap="square">
            <a:spAutoFit/>
          </a:bodyPr>
          <a:lstStyle/>
          <a:p>
            <a:r>
              <a:rPr lang="en-US" b="1" dirty="0"/>
              <a:t>Ref</a:t>
            </a:r>
            <a:r>
              <a:rPr lang="en-US" dirty="0"/>
              <a:t>: https://www.sciencedirect.com/science/article/abs/pii/S2589014X2030147X</a:t>
            </a:r>
          </a:p>
        </p:txBody>
      </p:sp>
    </p:spTree>
    <p:extLst>
      <p:ext uri="{BB962C8B-B14F-4D97-AF65-F5344CB8AC3E}">
        <p14:creationId xmlns:p14="http://schemas.microsoft.com/office/powerpoint/2010/main" val="1851179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D78688-E8B0-3A0C-D96A-569D5744667D}"/>
              </a:ext>
            </a:extLst>
          </p:cNvPr>
          <p:cNvPicPr>
            <a:picLocks noGrp="1" noChangeAspect="1"/>
          </p:cNvPicPr>
          <p:nvPr>
            <p:ph idx="1"/>
          </p:nvPr>
        </p:nvPicPr>
        <p:blipFill>
          <a:blip r:embed="rId2"/>
          <a:stretch>
            <a:fillRect/>
          </a:stretch>
        </p:blipFill>
        <p:spPr>
          <a:xfrm>
            <a:off x="1754241" y="716385"/>
            <a:ext cx="8683518" cy="2658429"/>
          </a:xfrm>
        </p:spPr>
      </p:pic>
      <p:sp>
        <p:nvSpPr>
          <p:cNvPr id="4" name="Slide Number Placeholder 3">
            <a:extLst>
              <a:ext uri="{FF2B5EF4-FFF2-40B4-BE49-F238E27FC236}">
                <a16:creationId xmlns:a16="http://schemas.microsoft.com/office/drawing/2014/main" id="{47E6D91B-7F70-9A83-80D1-07507AFC9C79}"/>
              </a:ext>
            </a:extLst>
          </p:cNvPr>
          <p:cNvSpPr>
            <a:spLocks noGrp="1"/>
          </p:cNvSpPr>
          <p:nvPr>
            <p:ph type="sldNum" sz="quarter" idx="12"/>
          </p:nvPr>
        </p:nvSpPr>
        <p:spPr/>
        <p:txBody>
          <a:bodyPr/>
          <a:lstStyle/>
          <a:p>
            <a:fld id="{A58E6366-5263-47AA-86C0-50CFD3A1A6B0}" type="slidenum">
              <a:rPr lang="en-US" smtClean="0"/>
              <a:t>16</a:t>
            </a:fld>
            <a:endParaRPr lang="en-US"/>
          </a:p>
        </p:txBody>
      </p:sp>
      <p:pic>
        <p:nvPicPr>
          <p:cNvPr id="26626" name="Picture 2">
            <a:extLst>
              <a:ext uri="{FF2B5EF4-FFF2-40B4-BE49-F238E27FC236}">
                <a16:creationId xmlns:a16="http://schemas.microsoft.com/office/drawing/2014/main" id="{18412779-A952-D436-061E-88B3AEC0A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613" y="3890177"/>
            <a:ext cx="8972773" cy="25482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20539C-42E4-5ADD-5FFB-332679CAF35E}"/>
              </a:ext>
            </a:extLst>
          </p:cNvPr>
          <p:cNvSpPr txBox="1"/>
          <p:nvPr/>
        </p:nvSpPr>
        <p:spPr>
          <a:xfrm>
            <a:off x="26444" y="6476189"/>
            <a:ext cx="7837395" cy="369332"/>
          </a:xfrm>
          <a:prstGeom prst="rect">
            <a:avLst/>
          </a:prstGeom>
          <a:noFill/>
        </p:spPr>
        <p:txBody>
          <a:bodyPr wrap="square">
            <a:spAutoFit/>
          </a:bodyPr>
          <a:lstStyle/>
          <a:p>
            <a:r>
              <a:rPr lang="en-US" b="1" dirty="0"/>
              <a:t>Ref</a:t>
            </a:r>
            <a:r>
              <a:rPr lang="en-US" dirty="0"/>
              <a:t>: https://www.sciencedirect.com/science/article/abs/pii/S2589014X2030147X</a:t>
            </a:r>
          </a:p>
        </p:txBody>
      </p:sp>
    </p:spTree>
    <p:extLst>
      <p:ext uri="{BB962C8B-B14F-4D97-AF65-F5344CB8AC3E}">
        <p14:creationId xmlns:p14="http://schemas.microsoft.com/office/powerpoint/2010/main" val="2769934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4F2E-3D8E-B9AA-A536-66619541A301}"/>
              </a:ext>
            </a:extLst>
          </p:cNvPr>
          <p:cNvSpPr>
            <a:spLocks noGrp="1"/>
          </p:cNvSpPr>
          <p:nvPr>
            <p:ph type="title"/>
          </p:nvPr>
        </p:nvSpPr>
        <p:spPr/>
        <p:txBody>
          <a:bodyPr/>
          <a:lstStyle/>
          <a:p>
            <a:r>
              <a:rPr lang="en-US" b="1" dirty="0"/>
              <a:t>Bioremediation: Cleaning Up with Microbes</a:t>
            </a:r>
          </a:p>
        </p:txBody>
      </p:sp>
      <p:sp>
        <p:nvSpPr>
          <p:cNvPr id="3" name="Content Placeholder 2">
            <a:extLst>
              <a:ext uri="{FF2B5EF4-FFF2-40B4-BE49-F238E27FC236}">
                <a16:creationId xmlns:a16="http://schemas.microsoft.com/office/drawing/2014/main" id="{121EFDEA-CD38-7483-2F62-44B1F508E150}"/>
              </a:ext>
            </a:extLst>
          </p:cNvPr>
          <p:cNvSpPr>
            <a:spLocks noGrp="1"/>
          </p:cNvSpPr>
          <p:nvPr>
            <p:ph idx="1"/>
          </p:nvPr>
        </p:nvSpPr>
        <p:spPr>
          <a:xfrm>
            <a:off x="322729" y="1825625"/>
            <a:ext cx="6863379" cy="4351338"/>
          </a:xfrm>
        </p:spPr>
        <p:txBody>
          <a:bodyPr/>
          <a:lstStyle/>
          <a:p>
            <a:r>
              <a:rPr lang="en-US" dirty="0"/>
              <a:t>bio-hydrometallurgy can be used for bioremediation of metal-contaminated sites.</a:t>
            </a:r>
          </a:p>
          <a:p>
            <a:r>
              <a:rPr lang="en-US" dirty="0"/>
              <a:t>Microbes help to detoxify the soil by immobilizing or transforming the metals.</a:t>
            </a:r>
            <a:endParaRPr lang="fa-IR" dirty="0"/>
          </a:p>
          <a:p>
            <a:r>
              <a:rPr lang="en-US" dirty="0"/>
              <a:t>Contaminated soil and water often pose a significant threat due to the presence of </a:t>
            </a:r>
            <a:r>
              <a:rPr lang="en-US" b="1" dirty="0"/>
              <a:t>heavy metals</a:t>
            </a:r>
            <a:r>
              <a:rPr lang="fa-IR" b="1" dirty="0"/>
              <a:t>.</a:t>
            </a:r>
            <a:endParaRPr lang="en-US" dirty="0"/>
          </a:p>
          <a:p>
            <a:r>
              <a:rPr lang="en-US" dirty="0"/>
              <a:t>This reduces the risk of metal leaching into the environment.</a:t>
            </a:r>
          </a:p>
        </p:txBody>
      </p:sp>
      <p:sp>
        <p:nvSpPr>
          <p:cNvPr id="6" name="Slide Number Placeholder 5">
            <a:extLst>
              <a:ext uri="{FF2B5EF4-FFF2-40B4-BE49-F238E27FC236}">
                <a16:creationId xmlns:a16="http://schemas.microsoft.com/office/drawing/2014/main" id="{5D1BB30B-63A6-02CB-7EEB-D2F74E68AF12}"/>
              </a:ext>
            </a:extLst>
          </p:cNvPr>
          <p:cNvSpPr>
            <a:spLocks noGrp="1"/>
          </p:cNvSpPr>
          <p:nvPr>
            <p:ph type="sldNum" sz="quarter" idx="12"/>
          </p:nvPr>
        </p:nvSpPr>
        <p:spPr/>
        <p:txBody>
          <a:bodyPr/>
          <a:lstStyle/>
          <a:p>
            <a:fld id="{A58E6366-5263-47AA-86C0-50CFD3A1A6B0}" type="slidenum">
              <a:rPr lang="en-US" smtClean="0"/>
              <a:t>17</a:t>
            </a:fld>
            <a:endParaRPr lang="en-US"/>
          </a:p>
        </p:txBody>
      </p:sp>
      <p:sp>
        <p:nvSpPr>
          <p:cNvPr id="5" name="TextBox 4">
            <a:extLst>
              <a:ext uri="{FF2B5EF4-FFF2-40B4-BE49-F238E27FC236}">
                <a16:creationId xmlns:a16="http://schemas.microsoft.com/office/drawing/2014/main" id="{EA998920-E80E-899C-DBE1-4D0775781A7F}"/>
              </a:ext>
            </a:extLst>
          </p:cNvPr>
          <p:cNvSpPr txBox="1"/>
          <p:nvPr/>
        </p:nvSpPr>
        <p:spPr>
          <a:xfrm>
            <a:off x="-32274" y="6526051"/>
            <a:ext cx="6094206" cy="369332"/>
          </a:xfrm>
          <a:prstGeom prst="rect">
            <a:avLst/>
          </a:prstGeom>
          <a:noFill/>
        </p:spPr>
        <p:txBody>
          <a:bodyPr wrap="square">
            <a:spAutoFit/>
          </a:bodyPr>
          <a:lstStyle/>
          <a:p>
            <a:r>
              <a:rPr lang="en-US" b="0" i="0" u="none" strike="noStrike" dirty="0">
                <a:solidFill>
                  <a:srgbClr val="282828"/>
                </a:solidFill>
                <a:effectLst/>
                <a:highlight>
                  <a:srgbClr val="F7F7F7"/>
                </a:highlight>
                <a:latin typeface="MuseoSans"/>
              </a:rPr>
              <a:t>https://www.mdpi.com/1996-1073/13/18/4664</a:t>
            </a:r>
            <a:endParaRPr lang="en-US" dirty="0"/>
          </a:p>
        </p:txBody>
      </p:sp>
      <p:pic>
        <p:nvPicPr>
          <p:cNvPr id="2050" name="Picture 2" descr="Energies | Free Full-Text | Soil Bioremediation: Overview of Technologies  and Trends">
            <a:extLst>
              <a:ext uri="{FF2B5EF4-FFF2-40B4-BE49-F238E27FC236}">
                <a16:creationId xmlns:a16="http://schemas.microsoft.com/office/drawing/2014/main" id="{9867B0A5-7360-5542-FFA3-2B4FBCCB9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108" y="1825625"/>
            <a:ext cx="5005892" cy="421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92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7C2E-BC92-CDEC-4048-F28B6E1000F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4C073ED-FB04-B928-AA1A-382B79E048BF}"/>
              </a:ext>
            </a:extLst>
          </p:cNvPr>
          <p:cNvSpPr>
            <a:spLocks noGrp="1"/>
          </p:cNvSpPr>
          <p:nvPr>
            <p:ph type="sldNum" sz="quarter" idx="12"/>
          </p:nvPr>
        </p:nvSpPr>
        <p:spPr/>
        <p:txBody>
          <a:bodyPr/>
          <a:lstStyle/>
          <a:p>
            <a:fld id="{A58E6366-5263-47AA-86C0-50CFD3A1A6B0}" type="slidenum">
              <a:rPr lang="en-US" smtClean="0"/>
              <a:t>18</a:t>
            </a:fld>
            <a:endParaRPr lang="en-US"/>
          </a:p>
        </p:txBody>
      </p:sp>
      <p:sp>
        <p:nvSpPr>
          <p:cNvPr id="6" name="TextBox 5">
            <a:extLst>
              <a:ext uri="{FF2B5EF4-FFF2-40B4-BE49-F238E27FC236}">
                <a16:creationId xmlns:a16="http://schemas.microsoft.com/office/drawing/2014/main" id="{FE4E230B-F4AC-087B-733B-08B44C00626F}"/>
              </a:ext>
            </a:extLst>
          </p:cNvPr>
          <p:cNvSpPr txBox="1"/>
          <p:nvPr/>
        </p:nvSpPr>
        <p:spPr>
          <a:xfrm>
            <a:off x="0" y="6492875"/>
            <a:ext cx="6094206" cy="369332"/>
          </a:xfrm>
          <a:prstGeom prst="rect">
            <a:avLst/>
          </a:prstGeom>
          <a:noFill/>
        </p:spPr>
        <p:txBody>
          <a:bodyPr wrap="square">
            <a:spAutoFit/>
          </a:bodyPr>
          <a:lstStyle/>
          <a:p>
            <a:r>
              <a:rPr lang="en-US" b="0" i="0" u="none" strike="noStrike" dirty="0">
                <a:solidFill>
                  <a:srgbClr val="282828"/>
                </a:solidFill>
                <a:effectLst/>
                <a:highlight>
                  <a:srgbClr val="F7F7F7"/>
                </a:highlight>
                <a:latin typeface="MuseoSans"/>
                <a:hlinkClick r:id="rId2"/>
              </a:rPr>
              <a:t>https://doi.org/10.3389/fagro.2023.1183691</a:t>
            </a:r>
            <a:endParaRPr lang="en-US" dirty="0"/>
          </a:p>
        </p:txBody>
      </p:sp>
      <p:pic>
        <p:nvPicPr>
          <p:cNvPr id="8" name="Picture 7">
            <a:extLst>
              <a:ext uri="{FF2B5EF4-FFF2-40B4-BE49-F238E27FC236}">
                <a16:creationId xmlns:a16="http://schemas.microsoft.com/office/drawing/2014/main" id="{8E90B968-4779-71F6-38FE-556A88B7CE60}"/>
              </a:ext>
            </a:extLst>
          </p:cNvPr>
          <p:cNvPicPr>
            <a:picLocks noChangeAspect="1"/>
          </p:cNvPicPr>
          <p:nvPr/>
        </p:nvPicPr>
        <p:blipFill rotWithShape="1">
          <a:blip r:embed="rId3"/>
          <a:srcRect t="6591"/>
          <a:stretch/>
        </p:blipFill>
        <p:spPr>
          <a:xfrm>
            <a:off x="0" y="-107575"/>
            <a:ext cx="12192000" cy="2291378"/>
          </a:xfrm>
          <a:prstGeom prst="rect">
            <a:avLst/>
          </a:prstGeom>
        </p:spPr>
      </p:pic>
      <p:pic>
        <p:nvPicPr>
          <p:cNvPr id="10" name="Picture 9">
            <a:extLst>
              <a:ext uri="{FF2B5EF4-FFF2-40B4-BE49-F238E27FC236}">
                <a16:creationId xmlns:a16="http://schemas.microsoft.com/office/drawing/2014/main" id="{8A04CB2F-FE2E-FDA7-0F11-F65B42BB8002}"/>
              </a:ext>
            </a:extLst>
          </p:cNvPr>
          <p:cNvPicPr>
            <a:picLocks noChangeAspect="1"/>
          </p:cNvPicPr>
          <p:nvPr/>
        </p:nvPicPr>
        <p:blipFill rotWithShape="1">
          <a:blip r:embed="rId4"/>
          <a:srcRect l="11401"/>
          <a:stretch/>
        </p:blipFill>
        <p:spPr>
          <a:xfrm>
            <a:off x="0" y="2299919"/>
            <a:ext cx="6009884" cy="4192956"/>
          </a:xfrm>
          <a:prstGeom prst="rect">
            <a:avLst/>
          </a:prstGeom>
        </p:spPr>
      </p:pic>
      <p:pic>
        <p:nvPicPr>
          <p:cNvPr id="12" name="Picture 11">
            <a:extLst>
              <a:ext uri="{FF2B5EF4-FFF2-40B4-BE49-F238E27FC236}">
                <a16:creationId xmlns:a16="http://schemas.microsoft.com/office/drawing/2014/main" id="{11E67740-1416-0A13-D068-EAF2613BA547}"/>
              </a:ext>
            </a:extLst>
          </p:cNvPr>
          <p:cNvPicPr>
            <a:picLocks noChangeAspect="1"/>
          </p:cNvPicPr>
          <p:nvPr/>
        </p:nvPicPr>
        <p:blipFill>
          <a:blip r:embed="rId5"/>
          <a:stretch>
            <a:fillRect/>
          </a:stretch>
        </p:blipFill>
        <p:spPr>
          <a:xfrm>
            <a:off x="6182118" y="2436444"/>
            <a:ext cx="5940026" cy="4056431"/>
          </a:xfrm>
          <a:prstGeom prst="rect">
            <a:avLst/>
          </a:prstGeom>
        </p:spPr>
      </p:pic>
    </p:spTree>
    <p:extLst>
      <p:ext uri="{BB962C8B-B14F-4D97-AF65-F5344CB8AC3E}">
        <p14:creationId xmlns:p14="http://schemas.microsoft.com/office/powerpoint/2010/main" val="2056692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38D29-075C-1807-67A9-C0CFF86EE09E}"/>
              </a:ext>
            </a:extLst>
          </p:cNvPr>
          <p:cNvSpPr>
            <a:spLocks noGrp="1"/>
          </p:cNvSpPr>
          <p:nvPr>
            <p:ph type="title"/>
          </p:nvPr>
        </p:nvSpPr>
        <p:spPr/>
        <p:txBody>
          <a:bodyPr/>
          <a:lstStyle/>
          <a:p>
            <a:r>
              <a:rPr lang="en-US" dirty="0"/>
              <a:t>Advantages of Bio-Hydrometallurgy</a:t>
            </a:r>
          </a:p>
        </p:txBody>
      </p:sp>
      <p:sp>
        <p:nvSpPr>
          <p:cNvPr id="3" name="Content Placeholder 2">
            <a:extLst>
              <a:ext uri="{FF2B5EF4-FFF2-40B4-BE49-F238E27FC236}">
                <a16:creationId xmlns:a16="http://schemas.microsoft.com/office/drawing/2014/main" id="{4EB5A291-4F3D-5005-E377-02A91D53D659}"/>
              </a:ext>
            </a:extLst>
          </p:cNvPr>
          <p:cNvSpPr>
            <a:spLocks noGrp="1"/>
          </p:cNvSpPr>
          <p:nvPr>
            <p:ph idx="1"/>
          </p:nvPr>
        </p:nvSpPr>
        <p:spPr/>
        <p:txBody>
          <a:bodyPr/>
          <a:lstStyle/>
          <a:p>
            <a:r>
              <a:rPr lang="en-US" b="1" dirty="0"/>
              <a:t>Environmentally friendly</a:t>
            </a:r>
            <a:r>
              <a:rPr lang="en-US" dirty="0"/>
              <a:t>: Uses microbes instead of harsh chemicals.</a:t>
            </a:r>
          </a:p>
          <a:p>
            <a:r>
              <a:rPr lang="en-US" dirty="0"/>
              <a:t>Energy efficient: Operates at lower temperatures compared to traditional methods.</a:t>
            </a:r>
          </a:p>
          <a:p>
            <a:r>
              <a:rPr lang="en-US" dirty="0"/>
              <a:t>Cost-effective: Can be viable for processing low-grade ores.</a:t>
            </a:r>
          </a:p>
          <a:p>
            <a:r>
              <a:rPr lang="en-US" dirty="0"/>
              <a:t>Applicable to various metals: Can recover a wide range of metals from different sources.</a:t>
            </a:r>
          </a:p>
        </p:txBody>
      </p:sp>
      <p:sp>
        <p:nvSpPr>
          <p:cNvPr id="6" name="Slide Number Placeholder 5">
            <a:extLst>
              <a:ext uri="{FF2B5EF4-FFF2-40B4-BE49-F238E27FC236}">
                <a16:creationId xmlns:a16="http://schemas.microsoft.com/office/drawing/2014/main" id="{4904E155-3544-E818-DCB2-AE164EE05BF1}"/>
              </a:ext>
            </a:extLst>
          </p:cNvPr>
          <p:cNvSpPr>
            <a:spLocks noGrp="1"/>
          </p:cNvSpPr>
          <p:nvPr>
            <p:ph type="sldNum" sz="quarter" idx="12"/>
          </p:nvPr>
        </p:nvSpPr>
        <p:spPr/>
        <p:txBody>
          <a:bodyPr/>
          <a:lstStyle/>
          <a:p>
            <a:fld id="{A58E6366-5263-47AA-86C0-50CFD3A1A6B0}" type="slidenum">
              <a:rPr lang="en-US" smtClean="0"/>
              <a:t>19</a:t>
            </a:fld>
            <a:endParaRPr lang="en-US"/>
          </a:p>
        </p:txBody>
      </p:sp>
    </p:spTree>
    <p:extLst>
      <p:ext uri="{BB962C8B-B14F-4D97-AF65-F5344CB8AC3E}">
        <p14:creationId xmlns:p14="http://schemas.microsoft.com/office/powerpoint/2010/main" val="617858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C101DF-FFF6-0B2F-307B-ECC04929AFD4}"/>
              </a:ext>
            </a:extLst>
          </p:cNvPr>
          <p:cNvSpPr>
            <a:spLocks noGrp="1"/>
          </p:cNvSpPr>
          <p:nvPr>
            <p:ph idx="1"/>
          </p:nvPr>
        </p:nvSpPr>
        <p:spPr>
          <a:xfrm>
            <a:off x="838200" y="2700486"/>
            <a:ext cx="10515600" cy="1484239"/>
          </a:xfrm>
        </p:spPr>
        <p:txBody>
          <a:bodyPr>
            <a:normAutofit/>
          </a:bodyPr>
          <a:lstStyle/>
          <a:p>
            <a:pPr marL="0" indent="0" algn="ctr">
              <a:buNone/>
            </a:pPr>
            <a:r>
              <a:rPr lang="en-US" sz="8000" b="1" dirty="0">
                <a:latin typeface="Arial" panose="020B0604020202020204" pitchFamily="34" charset="0"/>
                <a:cs typeface="Arial" panose="020B0604020202020204" pitchFamily="34" charset="0"/>
              </a:rPr>
              <a:t>INTRODUCTION</a:t>
            </a:r>
            <a:endParaRPr lang="en-US" sz="9600" b="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644C0CA-C523-40E9-5755-0E656E91EE39}"/>
              </a:ext>
            </a:extLst>
          </p:cNvPr>
          <p:cNvSpPr>
            <a:spLocks noGrp="1"/>
          </p:cNvSpPr>
          <p:nvPr>
            <p:ph type="sldNum" sz="quarter" idx="12"/>
          </p:nvPr>
        </p:nvSpPr>
        <p:spPr/>
        <p:txBody>
          <a:bodyPr/>
          <a:lstStyle/>
          <a:p>
            <a:fld id="{A58E6366-5263-47AA-86C0-50CFD3A1A6B0}" type="slidenum">
              <a:rPr lang="en-US" smtClean="0"/>
              <a:t>2</a:t>
            </a:fld>
            <a:endParaRPr lang="en-US"/>
          </a:p>
        </p:txBody>
      </p:sp>
    </p:spTree>
    <p:extLst>
      <p:ext uri="{BB962C8B-B14F-4D97-AF65-F5344CB8AC3E}">
        <p14:creationId xmlns:p14="http://schemas.microsoft.com/office/powerpoint/2010/main" val="155273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F43157-BA5B-A3A8-443D-19867086A0B8}"/>
              </a:ext>
            </a:extLst>
          </p:cNvPr>
          <p:cNvSpPr>
            <a:spLocks noGrp="1" noChangeArrowheads="1"/>
          </p:cNvSpPr>
          <p:nvPr>
            <p:ph type="title"/>
          </p:nvPr>
        </p:nvSpPr>
        <p:spPr bwMode="auto">
          <a:xfrm>
            <a:off x="996875" y="1575447"/>
            <a:ext cx="1019825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rPr>
              <a:t>Biodegradable Plastics:</a:t>
            </a:r>
            <a:br>
              <a:rPr kumimoji="0" lang="fa-IR" altLang="en-US" b="1" i="0" u="none" strike="noStrike" cap="none" normalizeH="0" baseline="0" dirty="0">
                <a:ln>
                  <a:noFill/>
                </a:ln>
                <a:solidFill>
                  <a:schemeClr val="tx1"/>
                </a:solidFill>
                <a:effectLst/>
                <a:latin typeface="Arial" panose="020B0604020202020204" pitchFamily="34" charset="0"/>
              </a:rPr>
            </a:br>
            <a:r>
              <a:rPr kumimoji="0" lang="en-US" altLang="en-US" b="1" i="0" u="none" strike="noStrike" cap="none" normalizeH="0" baseline="0" dirty="0">
                <a:ln>
                  <a:noFill/>
                </a:ln>
                <a:solidFill>
                  <a:schemeClr val="tx1"/>
                </a:solidFill>
                <a:effectLst/>
                <a:latin typeface="Arial" panose="020B0604020202020204" pitchFamily="34" charset="0"/>
              </a:rPr>
              <a:t> A Sustainable Solution for Industry</a:t>
            </a:r>
          </a:p>
        </p:txBody>
      </p:sp>
      <p:sp>
        <p:nvSpPr>
          <p:cNvPr id="6" name="Slide Number Placeholder 5">
            <a:extLst>
              <a:ext uri="{FF2B5EF4-FFF2-40B4-BE49-F238E27FC236}">
                <a16:creationId xmlns:a16="http://schemas.microsoft.com/office/drawing/2014/main" id="{9E36C937-963F-016C-E98B-822C2376C204}"/>
              </a:ext>
            </a:extLst>
          </p:cNvPr>
          <p:cNvSpPr>
            <a:spLocks noGrp="1"/>
          </p:cNvSpPr>
          <p:nvPr>
            <p:ph type="sldNum" sz="quarter" idx="12"/>
          </p:nvPr>
        </p:nvSpPr>
        <p:spPr/>
        <p:txBody>
          <a:bodyPr/>
          <a:lstStyle/>
          <a:p>
            <a:fld id="{A58E6366-5263-47AA-86C0-50CFD3A1A6B0}" type="slidenum">
              <a:rPr lang="en-US" smtClean="0"/>
              <a:t>20</a:t>
            </a:fld>
            <a:endParaRPr lang="en-US"/>
          </a:p>
        </p:txBody>
      </p:sp>
      <p:pic>
        <p:nvPicPr>
          <p:cNvPr id="3074" name="Picture 2" descr="Biodegradable plastic - Wikipedia">
            <a:extLst>
              <a:ext uri="{FF2B5EF4-FFF2-40B4-BE49-F238E27FC236}">
                <a16:creationId xmlns:a16="http://schemas.microsoft.com/office/drawing/2014/main" id="{546A7506-18FC-A1D9-6A89-5A4F7F678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175" y="3186953"/>
            <a:ext cx="4364019" cy="32730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709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4C117DB-74FA-BE67-74D0-632AF08FEF86}"/>
              </a:ext>
            </a:extLst>
          </p:cNvPr>
          <p:cNvSpPr>
            <a:spLocks noGrp="1" noChangeArrowheads="1"/>
          </p:cNvSpPr>
          <p:nvPr>
            <p:ph type="title"/>
          </p:nvPr>
        </p:nvSpPr>
        <p:spPr bwMode="auto">
          <a:xfrm>
            <a:off x="257288" y="319088"/>
            <a:ext cx="7622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panose="020B0604020202020204" pitchFamily="34" charset="0"/>
              </a:rPr>
              <a:t>What are Biodegradable Plastics?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00CA2263-556A-3E28-F1EF-106CDFFCBDBE}"/>
              </a:ext>
            </a:extLst>
          </p:cNvPr>
          <p:cNvSpPr>
            <a:spLocks noGrp="1"/>
          </p:cNvSpPr>
          <p:nvPr>
            <p:ph idx="1"/>
          </p:nvPr>
        </p:nvSpPr>
        <p:spPr>
          <a:xfrm>
            <a:off x="257288" y="1489572"/>
            <a:ext cx="11934712" cy="2211059"/>
          </a:xfrm>
        </p:spPr>
        <p:txBody>
          <a:bodyPr/>
          <a:lstStyle/>
          <a:p>
            <a:r>
              <a:rPr lang="en-US" dirty="0"/>
              <a:t>Made from renewable resources like </a:t>
            </a:r>
            <a:r>
              <a:rPr lang="en-US" b="1" dirty="0"/>
              <a:t>corn starch,</a:t>
            </a:r>
            <a:r>
              <a:rPr lang="en-US" dirty="0"/>
              <a:t> </a:t>
            </a:r>
            <a:r>
              <a:rPr lang="en-US" b="1" dirty="0"/>
              <a:t>cellulose</a:t>
            </a:r>
            <a:r>
              <a:rPr lang="en-US" dirty="0"/>
              <a:t>, or bacteria.</a:t>
            </a:r>
            <a:r>
              <a:rPr lang="en-US" b="1" dirty="0"/>
              <a:t>                       </a:t>
            </a:r>
            <a:endParaRPr lang="en-US" dirty="0"/>
          </a:p>
          <a:p>
            <a:r>
              <a:rPr lang="en-US" dirty="0"/>
              <a:t>Degrade by Bacteria and fungi into harmless components like water, CO2, and biomass.</a:t>
            </a:r>
          </a:p>
          <a:p>
            <a:r>
              <a:rPr lang="en-US" dirty="0"/>
              <a:t>Offer a solution to traditional plastic pollution issues.</a:t>
            </a:r>
          </a:p>
        </p:txBody>
      </p:sp>
      <p:sp>
        <p:nvSpPr>
          <p:cNvPr id="6" name="Slide Number Placeholder 5">
            <a:extLst>
              <a:ext uri="{FF2B5EF4-FFF2-40B4-BE49-F238E27FC236}">
                <a16:creationId xmlns:a16="http://schemas.microsoft.com/office/drawing/2014/main" id="{C5B8E226-F4E6-7C94-0758-DC9BAB6588CA}"/>
              </a:ext>
            </a:extLst>
          </p:cNvPr>
          <p:cNvSpPr>
            <a:spLocks noGrp="1"/>
          </p:cNvSpPr>
          <p:nvPr>
            <p:ph type="sldNum" sz="quarter" idx="12"/>
          </p:nvPr>
        </p:nvSpPr>
        <p:spPr/>
        <p:txBody>
          <a:bodyPr/>
          <a:lstStyle/>
          <a:p>
            <a:fld id="{A58E6366-5263-47AA-86C0-50CFD3A1A6B0}" type="slidenum">
              <a:rPr lang="en-US" smtClean="0"/>
              <a:t>21</a:t>
            </a:fld>
            <a:endParaRPr lang="en-US"/>
          </a:p>
        </p:txBody>
      </p:sp>
      <p:pic>
        <p:nvPicPr>
          <p:cNvPr id="4098" name="Picture 2" descr="Aliphatic polyesters">
            <a:extLst>
              <a:ext uri="{FF2B5EF4-FFF2-40B4-BE49-F238E27FC236}">
                <a16:creationId xmlns:a16="http://schemas.microsoft.com/office/drawing/2014/main" id="{66629077-B2B6-C603-6296-782ABE317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390" y="3548558"/>
            <a:ext cx="10386508"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90A2DA-AD34-D718-64AA-6F7BA90FCEDF}"/>
              </a:ext>
            </a:extLst>
          </p:cNvPr>
          <p:cNvSpPr txBox="1"/>
          <p:nvPr/>
        </p:nvSpPr>
        <p:spPr>
          <a:xfrm>
            <a:off x="-32274" y="6538912"/>
            <a:ext cx="9098281" cy="369332"/>
          </a:xfrm>
          <a:prstGeom prst="rect">
            <a:avLst/>
          </a:prstGeom>
          <a:noFill/>
        </p:spPr>
        <p:txBody>
          <a:bodyPr wrap="square">
            <a:spAutoFit/>
          </a:bodyPr>
          <a:lstStyle/>
          <a:p>
            <a:r>
              <a:rPr lang="en-US" b="1" dirty="0"/>
              <a:t>Ref: </a:t>
            </a:r>
            <a:r>
              <a:rPr lang="en-US" sz="1600" dirty="0"/>
              <a:t>https://europlas.com.vn/en-US/blog-1/how-different-types-of-bioplastics-are-produced</a:t>
            </a:r>
            <a:endParaRPr lang="en-US" dirty="0"/>
          </a:p>
        </p:txBody>
      </p:sp>
    </p:spTree>
    <p:extLst>
      <p:ext uri="{BB962C8B-B14F-4D97-AF65-F5344CB8AC3E}">
        <p14:creationId xmlns:p14="http://schemas.microsoft.com/office/powerpoint/2010/main" val="2396042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8E6BF5-4DDF-0CC5-6EB8-A3E31900B36B}"/>
              </a:ext>
            </a:extLst>
          </p:cNvPr>
          <p:cNvSpPr>
            <a:spLocks noGrp="1"/>
          </p:cNvSpPr>
          <p:nvPr>
            <p:ph type="sldNum" sz="quarter" idx="12"/>
          </p:nvPr>
        </p:nvSpPr>
        <p:spPr/>
        <p:txBody>
          <a:bodyPr/>
          <a:lstStyle/>
          <a:p>
            <a:fld id="{A58E6366-5263-47AA-86C0-50CFD3A1A6B0}" type="slidenum">
              <a:rPr lang="en-US" smtClean="0"/>
              <a:t>22</a:t>
            </a:fld>
            <a:endParaRPr lang="en-US"/>
          </a:p>
        </p:txBody>
      </p:sp>
      <p:pic>
        <p:nvPicPr>
          <p:cNvPr id="13" name="Picture 12">
            <a:extLst>
              <a:ext uri="{FF2B5EF4-FFF2-40B4-BE49-F238E27FC236}">
                <a16:creationId xmlns:a16="http://schemas.microsoft.com/office/drawing/2014/main" id="{6F58124F-A75F-EAE8-5A6D-6859EB65FAA0}"/>
              </a:ext>
            </a:extLst>
          </p:cNvPr>
          <p:cNvPicPr>
            <a:picLocks noChangeAspect="1"/>
          </p:cNvPicPr>
          <p:nvPr/>
        </p:nvPicPr>
        <p:blipFill>
          <a:blip r:embed="rId2"/>
          <a:stretch>
            <a:fillRect/>
          </a:stretch>
        </p:blipFill>
        <p:spPr>
          <a:xfrm>
            <a:off x="484096" y="129330"/>
            <a:ext cx="10782748" cy="1380931"/>
          </a:xfrm>
          <a:prstGeom prst="rect">
            <a:avLst/>
          </a:prstGeom>
        </p:spPr>
      </p:pic>
      <p:sp>
        <p:nvSpPr>
          <p:cNvPr id="17" name="TextBox 16">
            <a:extLst>
              <a:ext uri="{FF2B5EF4-FFF2-40B4-BE49-F238E27FC236}">
                <a16:creationId xmlns:a16="http://schemas.microsoft.com/office/drawing/2014/main" id="{182B6450-8580-A341-0682-CD585D4057A4}"/>
              </a:ext>
            </a:extLst>
          </p:cNvPr>
          <p:cNvSpPr txBox="1"/>
          <p:nvPr/>
        </p:nvSpPr>
        <p:spPr>
          <a:xfrm>
            <a:off x="1794" y="1617842"/>
            <a:ext cx="6094206" cy="307777"/>
          </a:xfrm>
          <a:prstGeom prst="rect">
            <a:avLst/>
          </a:prstGeom>
          <a:noFill/>
        </p:spPr>
        <p:txBody>
          <a:bodyPr wrap="square">
            <a:spAutoFit/>
          </a:bodyPr>
          <a:lstStyle/>
          <a:p>
            <a:r>
              <a:rPr lang="en-US" sz="1400" b="1" dirty="0"/>
              <a:t>Ref</a:t>
            </a:r>
            <a:r>
              <a:rPr lang="en-US" sz="1400" dirty="0"/>
              <a:t>: https://doi.org/10.1021%2Facsomega.3c07372</a:t>
            </a:r>
          </a:p>
        </p:txBody>
      </p:sp>
      <p:pic>
        <p:nvPicPr>
          <p:cNvPr id="21" name="Picture 20">
            <a:extLst>
              <a:ext uri="{FF2B5EF4-FFF2-40B4-BE49-F238E27FC236}">
                <a16:creationId xmlns:a16="http://schemas.microsoft.com/office/drawing/2014/main" id="{23ABB174-5D9E-0A26-EFEF-7202AF8F0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0" y="1925619"/>
            <a:ext cx="10782747" cy="4932381"/>
          </a:xfrm>
          <a:prstGeom prst="rect">
            <a:avLst/>
          </a:prstGeom>
        </p:spPr>
      </p:pic>
    </p:spTree>
    <p:extLst>
      <p:ext uri="{BB962C8B-B14F-4D97-AF65-F5344CB8AC3E}">
        <p14:creationId xmlns:p14="http://schemas.microsoft.com/office/powerpoint/2010/main" val="1152323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91ABE86-C6E0-DD43-52E5-88CAAAD0509D}"/>
              </a:ext>
            </a:extLst>
          </p:cNvPr>
          <p:cNvSpPr>
            <a:spLocks noGrp="1" noChangeArrowheads="1"/>
          </p:cNvSpPr>
          <p:nvPr>
            <p:ph type="title"/>
          </p:nvPr>
        </p:nvSpPr>
        <p:spPr bwMode="auto">
          <a:xfrm>
            <a:off x="838200" y="202127"/>
            <a:ext cx="1095218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rPr>
              <a:t>Applications</a:t>
            </a:r>
          </a:p>
        </p:txBody>
      </p:sp>
      <p:sp>
        <p:nvSpPr>
          <p:cNvPr id="3" name="Content Placeholder 2">
            <a:extLst>
              <a:ext uri="{FF2B5EF4-FFF2-40B4-BE49-F238E27FC236}">
                <a16:creationId xmlns:a16="http://schemas.microsoft.com/office/drawing/2014/main" id="{B7317E5A-206A-52A0-94D3-509AB49F84DA}"/>
              </a:ext>
            </a:extLst>
          </p:cNvPr>
          <p:cNvSpPr>
            <a:spLocks noGrp="1"/>
          </p:cNvSpPr>
          <p:nvPr>
            <p:ph idx="1"/>
          </p:nvPr>
        </p:nvSpPr>
        <p:spPr>
          <a:xfrm>
            <a:off x="838200" y="1538344"/>
            <a:ext cx="10515600" cy="4991548"/>
          </a:xfrm>
        </p:spPr>
        <p:txBody>
          <a:bodyPr>
            <a:normAutofit/>
          </a:bodyPr>
          <a:lstStyle/>
          <a:p>
            <a:r>
              <a:rPr kumimoji="0" lang="en-US" altLang="en-US" sz="2400" b="1" i="0" u="none" strike="noStrike" cap="none" normalizeH="0" baseline="0" dirty="0">
                <a:ln>
                  <a:noFill/>
                </a:ln>
                <a:solidFill>
                  <a:schemeClr val="tx1"/>
                </a:solidFill>
                <a:effectLst/>
              </a:rPr>
              <a:t>Applications in Packaging</a:t>
            </a:r>
            <a:endParaRPr lang="en-US" sz="2400" dirty="0"/>
          </a:p>
          <a:p>
            <a:r>
              <a:rPr lang="en-US" sz="2400" b="1" dirty="0"/>
              <a:t>Food packaging</a:t>
            </a:r>
            <a:r>
              <a:rPr lang="en-US" sz="2400" dirty="0"/>
              <a:t>: Trays, bags, wraps for fruits, vegetables, and baked goods.</a:t>
            </a:r>
          </a:p>
          <a:p>
            <a:r>
              <a:rPr lang="en-US" sz="2400" b="1" dirty="0"/>
              <a:t>Beverage containers</a:t>
            </a:r>
            <a:r>
              <a:rPr lang="en-US" sz="2400" dirty="0"/>
              <a:t>: Bottles for water, juices, and other drinks.</a:t>
            </a:r>
          </a:p>
          <a:p>
            <a:r>
              <a:rPr lang="en-US" sz="2400" b="1" dirty="0"/>
              <a:t>Carrier bags</a:t>
            </a:r>
            <a:r>
              <a:rPr lang="en-US" sz="2400" dirty="0"/>
              <a:t>: Shopping bags and takeaway containers for restaurants.</a:t>
            </a:r>
          </a:p>
          <a:p>
            <a:r>
              <a:rPr lang="en-US" sz="2400" b="1" dirty="0"/>
              <a:t>Applications in Agriculture &amp; Horticulture</a:t>
            </a:r>
            <a:endParaRPr lang="en-US" sz="2400" dirty="0"/>
          </a:p>
          <a:p>
            <a:pPr>
              <a:buFont typeface="Arial" panose="020B0604020202020204" pitchFamily="34" charset="0"/>
              <a:buChar char="•"/>
            </a:pPr>
            <a:r>
              <a:rPr lang="en-US" sz="2400" b="1" dirty="0"/>
              <a:t>Seedling pots</a:t>
            </a:r>
            <a:r>
              <a:rPr lang="en-US" sz="2400" dirty="0"/>
              <a:t>: Biodegradable pots for nurseries and greenhouses.</a:t>
            </a:r>
          </a:p>
          <a:p>
            <a:pPr>
              <a:buFont typeface="Arial" panose="020B0604020202020204" pitchFamily="34" charset="0"/>
              <a:buChar char="•"/>
            </a:pPr>
            <a:r>
              <a:rPr lang="en-US" sz="2400" b="1" dirty="0"/>
              <a:t>Crop covers</a:t>
            </a:r>
            <a:r>
              <a:rPr lang="en-US" sz="2400" dirty="0"/>
              <a:t>: Protect crops from frost, insects, and harsh weather.</a:t>
            </a:r>
          </a:p>
          <a:p>
            <a:pPr>
              <a:buFont typeface="Arial" panose="020B0604020202020204" pitchFamily="34" charset="0"/>
              <a:buChar char="•"/>
            </a:pPr>
            <a:r>
              <a:rPr lang="en-US" sz="2400" b="1" dirty="0"/>
              <a:t>Fashion industry: </a:t>
            </a:r>
            <a:r>
              <a:rPr lang="en-US" sz="2400" dirty="0"/>
              <a:t>Clothes made from biodegradable fabrics like PLA.</a:t>
            </a:r>
          </a:p>
          <a:p>
            <a:pPr>
              <a:buFont typeface="Arial" panose="020B0604020202020204" pitchFamily="34" charset="0"/>
              <a:buChar char="•"/>
            </a:pPr>
            <a:r>
              <a:rPr lang="en-US" sz="2400" b="1" dirty="0"/>
              <a:t>Medical field</a:t>
            </a:r>
            <a:r>
              <a:rPr lang="en-US" sz="2400" dirty="0"/>
              <a:t>: Sutures, surgical tools, and disposable medical equipment.</a:t>
            </a:r>
          </a:p>
          <a:p>
            <a:pPr>
              <a:buFont typeface="Arial" panose="020B0604020202020204" pitchFamily="34" charset="0"/>
              <a:buChar char="•"/>
            </a:pPr>
            <a:r>
              <a:rPr lang="en-US" sz="2400" b="1" dirty="0"/>
              <a:t>Electronics industry</a:t>
            </a:r>
            <a:r>
              <a:rPr lang="en-US" sz="2400" dirty="0"/>
              <a:t>: Biodegradable casings for electronic devices.</a:t>
            </a:r>
          </a:p>
          <a:p>
            <a:pPr marL="0" indent="0">
              <a:buNone/>
            </a:pPr>
            <a:endParaRPr lang="en-US" sz="2400" dirty="0"/>
          </a:p>
        </p:txBody>
      </p:sp>
      <p:sp>
        <p:nvSpPr>
          <p:cNvPr id="8" name="Slide Number Placeholder 7">
            <a:extLst>
              <a:ext uri="{FF2B5EF4-FFF2-40B4-BE49-F238E27FC236}">
                <a16:creationId xmlns:a16="http://schemas.microsoft.com/office/drawing/2014/main" id="{F3C145CF-06D5-49E6-2BC1-816B2EE81DD0}"/>
              </a:ext>
            </a:extLst>
          </p:cNvPr>
          <p:cNvSpPr>
            <a:spLocks noGrp="1"/>
          </p:cNvSpPr>
          <p:nvPr>
            <p:ph type="sldNum" sz="quarter" idx="12"/>
          </p:nvPr>
        </p:nvSpPr>
        <p:spPr/>
        <p:txBody>
          <a:bodyPr/>
          <a:lstStyle/>
          <a:p>
            <a:fld id="{A58E6366-5263-47AA-86C0-50CFD3A1A6B0}" type="slidenum">
              <a:rPr lang="en-US" smtClean="0"/>
              <a:t>23</a:t>
            </a:fld>
            <a:endParaRPr lang="en-US"/>
          </a:p>
        </p:txBody>
      </p:sp>
    </p:spTree>
    <p:extLst>
      <p:ext uri="{BB962C8B-B14F-4D97-AF65-F5344CB8AC3E}">
        <p14:creationId xmlns:p14="http://schemas.microsoft.com/office/powerpoint/2010/main" val="2961461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382945F-FC26-8DF7-605F-967811DB7D0F}"/>
              </a:ext>
            </a:extLst>
          </p:cNvPr>
          <p:cNvSpPr>
            <a:spLocks noGrp="1" noChangeArrowheads="1"/>
          </p:cNvSpPr>
          <p:nvPr>
            <p:ph type="title"/>
          </p:nvPr>
        </p:nvSpPr>
        <p:spPr bwMode="auto">
          <a:xfrm>
            <a:off x="1401058" y="1714091"/>
            <a:ext cx="911018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cap="none" normalizeH="0" baseline="0" dirty="0">
                <a:ln>
                  <a:noFill/>
                </a:ln>
                <a:solidFill>
                  <a:schemeClr val="tx1"/>
                </a:solidFill>
                <a:effectLst/>
                <a:latin typeface="Arial" panose="020B0604020202020204" pitchFamily="34" charset="0"/>
              </a:rPr>
              <a:t>The Oil Industry:</a:t>
            </a:r>
            <a:br>
              <a:rPr kumimoji="0" lang="en-US" altLang="en-US" sz="5400" b="1" i="0" u="none" strike="noStrike" cap="none" normalizeH="0" baseline="0" dirty="0">
                <a:ln>
                  <a:noFill/>
                </a:ln>
                <a:solidFill>
                  <a:schemeClr val="tx1"/>
                </a:solidFill>
                <a:effectLst/>
                <a:latin typeface="Arial" panose="020B0604020202020204" pitchFamily="34" charset="0"/>
              </a:rPr>
            </a:br>
            <a:r>
              <a:rPr kumimoji="0" lang="en-US" altLang="en-US" sz="5400" b="1" i="0" u="none" strike="noStrike" cap="none" normalizeH="0" baseline="0" dirty="0">
                <a:ln>
                  <a:noFill/>
                </a:ln>
                <a:solidFill>
                  <a:schemeClr val="tx1"/>
                </a:solidFill>
                <a:effectLst/>
                <a:latin typeface="Arial" panose="020B0604020202020204" pitchFamily="34" charset="0"/>
              </a:rPr>
              <a:t> Powering Modern Industry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Slide Number Placeholder 5">
            <a:extLst>
              <a:ext uri="{FF2B5EF4-FFF2-40B4-BE49-F238E27FC236}">
                <a16:creationId xmlns:a16="http://schemas.microsoft.com/office/drawing/2014/main" id="{D1E845DA-8721-C525-F319-E1FEE47429DF}"/>
              </a:ext>
            </a:extLst>
          </p:cNvPr>
          <p:cNvSpPr>
            <a:spLocks noGrp="1"/>
          </p:cNvSpPr>
          <p:nvPr>
            <p:ph type="sldNum" sz="quarter" idx="12"/>
          </p:nvPr>
        </p:nvSpPr>
        <p:spPr/>
        <p:txBody>
          <a:bodyPr/>
          <a:lstStyle/>
          <a:p>
            <a:fld id="{A58E6366-5263-47AA-86C0-50CFD3A1A6B0}" type="slidenum">
              <a:rPr lang="en-US" smtClean="0"/>
              <a:t>24</a:t>
            </a:fld>
            <a:endParaRPr lang="en-US"/>
          </a:p>
        </p:txBody>
      </p:sp>
    </p:spTree>
    <p:extLst>
      <p:ext uri="{BB962C8B-B14F-4D97-AF65-F5344CB8AC3E}">
        <p14:creationId xmlns:p14="http://schemas.microsoft.com/office/powerpoint/2010/main" val="3374348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8565-E9C4-E8CD-428B-905D9DF70E44}"/>
              </a:ext>
            </a:extLst>
          </p:cNvPr>
          <p:cNvSpPr>
            <a:spLocks noGrp="1"/>
          </p:cNvSpPr>
          <p:nvPr>
            <p:ph type="title"/>
          </p:nvPr>
        </p:nvSpPr>
        <p:spPr>
          <a:xfrm>
            <a:off x="268045" y="59859"/>
            <a:ext cx="10515600" cy="1325563"/>
          </a:xfrm>
        </p:spPr>
        <p:txBody>
          <a:bodyPr/>
          <a:lstStyle/>
          <a:p>
            <a:r>
              <a:rPr lang="en-US" b="1" dirty="0"/>
              <a:t>The Three Streams of Oil &amp; Gas</a:t>
            </a:r>
            <a:endParaRPr lang="en-US" dirty="0"/>
          </a:p>
        </p:txBody>
      </p:sp>
      <p:sp>
        <p:nvSpPr>
          <p:cNvPr id="4" name="Rectangle 1">
            <a:extLst>
              <a:ext uri="{FF2B5EF4-FFF2-40B4-BE49-F238E27FC236}">
                <a16:creationId xmlns:a16="http://schemas.microsoft.com/office/drawing/2014/main" id="{625D1C64-B17B-CF3E-B3FE-296EE51F20C9}"/>
              </a:ext>
            </a:extLst>
          </p:cNvPr>
          <p:cNvSpPr>
            <a:spLocks noGrp="1" noChangeArrowheads="1"/>
          </p:cNvSpPr>
          <p:nvPr>
            <p:ph idx="1"/>
          </p:nvPr>
        </p:nvSpPr>
        <p:spPr bwMode="auto">
          <a:xfrm>
            <a:off x="268045" y="1523029"/>
            <a:ext cx="81179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i="0" u="none" strike="noStrike" cap="none" normalizeH="0" baseline="0" dirty="0">
                <a:ln>
                  <a:noFill/>
                </a:ln>
                <a:solidFill>
                  <a:schemeClr val="tx1"/>
                </a:solidFill>
                <a:effectLst/>
                <a:latin typeface="Arial" panose="020B0604020202020204" pitchFamily="34" charset="0"/>
              </a:rPr>
              <a:t>Upstream</a:t>
            </a:r>
            <a:r>
              <a:rPr kumimoji="0" lang="en-US" altLang="en-US" b="0" i="0" u="none" strike="noStrike" cap="none" normalizeH="0" baseline="0" dirty="0">
                <a:ln>
                  <a:noFill/>
                </a:ln>
                <a:solidFill>
                  <a:schemeClr val="tx1"/>
                </a:solidFill>
                <a:effectLst/>
                <a:latin typeface="Arial" panose="020B0604020202020204" pitchFamily="34" charset="0"/>
              </a:rPr>
              <a:t>: Finding and extracting oil &amp; gas</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i="0" u="none" strike="noStrike" cap="none" normalizeH="0" baseline="0" dirty="0">
                <a:ln>
                  <a:noFill/>
                </a:ln>
                <a:solidFill>
                  <a:schemeClr val="tx1"/>
                </a:solidFill>
                <a:effectLst/>
                <a:latin typeface="Arial" panose="020B0604020202020204" pitchFamily="34" charset="0"/>
              </a:rPr>
              <a:t>Midstream</a:t>
            </a:r>
            <a:r>
              <a:rPr kumimoji="0" lang="en-US" altLang="en-US" b="0" i="0" u="none" strike="noStrike" cap="none" normalizeH="0" baseline="0" dirty="0">
                <a:ln>
                  <a:noFill/>
                </a:ln>
                <a:solidFill>
                  <a:schemeClr val="tx1"/>
                </a:solidFill>
                <a:effectLst/>
                <a:latin typeface="Arial" panose="020B0604020202020204" pitchFamily="34" charset="0"/>
              </a:rPr>
              <a:t>: Transporting oil &amp; gas</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u="none" strike="noStrike" cap="none" normalizeH="0" baseline="0" dirty="0">
                <a:ln>
                  <a:noFill/>
                </a:ln>
                <a:solidFill>
                  <a:schemeClr val="tx1"/>
                </a:solidFill>
                <a:effectLst/>
                <a:latin typeface="Arial" panose="020B0604020202020204" pitchFamily="34" charset="0"/>
              </a:rPr>
              <a:t>Downstream</a:t>
            </a:r>
            <a:r>
              <a:rPr kumimoji="0" lang="en-US" altLang="en-US" b="0" i="0" u="none" strike="noStrike" cap="none" normalizeH="0" baseline="0" dirty="0">
                <a:ln>
                  <a:noFill/>
                </a:ln>
                <a:solidFill>
                  <a:schemeClr val="tx1"/>
                </a:solidFill>
                <a:effectLst/>
                <a:latin typeface="Arial" panose="020B0604020202020204" pitchFamily="34" charset="0"/>
              </a:rPr>
              <a:t>: Refining oil &amp; gas into products </a:t>
            </a:r>
          </a:p>
        </p:txBody>
      </p:sp>
      <p:sp>
        <p:nvSpPr>
          <p:cNvPr id="6" name="Slide Number Placeholder 5">
            <a:extLst>
              <a:ext uri="{FF2B5EF4-FFF2-40B4-BE49-F238E27FC236}">
                <a16:creationId xmlns:a16="http://schemas.microsoft.com/office/drawing/2014/main" id="{6B1366E2-2A1A-F62C-5097-ECBFFA5E4091}"/>
              </a:ext>
            </a:extLst>
          </p:cNvPr>
          <p:cNvSpPr>
            <a:spLocks noGrp="1"/>
          </p:cNvSpPr>
          <p:nvPr>
            <p:ph type="sldNum" sz="quarter" idx="12"/>
          </p:nvPr>
        </p:nvSpPr>
        <p:spPr/>
        <p:txBody>
          <a:bodyPr/>
          <a:lstStyle/>
          <a:p>
            <a:fld id="{A58E6366-5263-47AA-86C0-50CFD3A1A6B0}" type="slidenum">
              <a:rPr lang="en-US" smtClean="0"/>
              <a:t>25</a:t>
            </a:fld>
            <a:endParaRPr lang="en-US"/>
          </a:p>
        </p:txBody>
      </p:sp>
      <p:pic>
        <p:nvPicPr>
          <p:cNvPr id="5122" name="Picture 2" descr="The Phases Of The Oil And Gas Industry">
            <a:extLst>
              <a:ext uri="{FF2B5EF4-FFF2-40B4-BE49-F238E27FC236}">
                <a16:creationId xmlns:a16="http://schemas.microsoft.com/office/drawing/2014/main" id="{1FFAEE1F-5675-2909-F1D8-CF2F9DB315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841"/>
          <a:stretch/>
        </p:blipFill>
        <p:spPr bwMode="auto">
          <a:xfrm>
            <a:off x="2144887" y="3003967"/>
            <a:ext cx="7642579" cy="35123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36DB71-D34F-F08A-D2A3-8442D5A33B80}"/>
              </a:ext>
            </a:extLst>
          </p:cNvPr>
          <p:cNvSpPr txBox="1"/>
          <p:nvPr/>
        </p:nvSpPr>
        <p:spPr>
          <a:xfrm>
            <a:off x="-67734" y="6549451"/>
            <a:ext cx="6818489" cy="369332"/>
          </a:xfrm>
          <a:prstGeom prst="rect">
            <a:avLst/>
          </a:prstGeom>
          <a:noFill/>
        </p:spPr>
        <p:txBody>
          <a:bodyPr wrap="square">
            <a:spAutoFit/>
          </a:bodyPr>
          <a:lstStyle/>
          <a:p>
            <a:r>
              <a:rPr lang="en-US" dirty="0"/>
              <a:t>https://www.linkedin.com/pulse/phases-oil-gas-industry-al-noor</a:t>
            </a:r>
          </a:p>
        </p:txBody>
      </p:sp>
    </p:spTree>
    <p:extLst>
      <p:ext uri="{BB962C8B-B14F-4D97-AF65-F5344CB8AC3E}">
        <p14:creationId xmlns:p14="http://schemas.microsoft.com/office/powerpoint/2010/main" val="3578643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39C4-50FC-0878-EBA0-CF54AB8C92B9}"/>
              </a:ext>
            </a:extLst>
          </p:cNvPr>
          <p:cNvSpPr>
            <a:spLocks noGrp="1"/>
          </p:cNvSpPr>
          <p:nvPr>
            <p:ph type="title"/>
          </p:nvPr>
        </p:nvSpPr>
        <p:spPr/>
        <p:txBody>
          <a:bodyPr/>
          <a:lstStyle/>
          <a:p>
            <a:r>
              <a:rPr lang="en-US" b="1" dirty="0"/>
              <a:t>Upstream: Locating the Black Gold</a:t>
            </a:r>
            <a:br>
              <a:rPr lang="en-US" dirty="0"/>
            </a:br>
            <a:endParaRPr lang="en-US" dirty="0"/>
          </a:p>
        </p:txBody>
      </p:sp>
      <p:sp>
        <p:nvSpPr>
          <p:cNvPr id="4" name="Rectangle 1">
            <a:extLst>
              <a:ext uri="{FF2B5EF4-FFF2-40B4-BE49-F238E27FC236}">
                <a16:creationId xmlns:a16="http://schemas.microsoft.com/office/drawing/2014/main" id="{46F82D07-A491-A633-6C90-179D2D64227E}"/>
              </a:ext>
            </a:extLst>
          </p:cNvPr>
          <p:cNvSpPr>
            <a:spLocks noGrp="1" noChangeArrowheads="1"/>
          </p:cNvSpPr>
          <p:nvPr>
            <p:ph idx="1"/>
          </p:nvPr>
        </p:nvSpPr>
        <p:spPr bwMode="auto">
          <a:xfrm>
            <a:off x="838200" y="1357201"/>
            <a:ext cx="95429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Exploration: Seismic surveys &amp; geological studies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Drilling: Different drilling techniques for various conditions </a:t>
            </a:r>
          </a:p>
        </p:txBody>
      </p:sp>
      <p:sp>
        <p:nvSpPr>
          <p:cNvPr id="10" name="Slide Number Placeholder 9">
            <a:extLst>
              <a:ext uri="{FF2B5EF4-FFF2-40B4-BE49-F238E27FC236}">
                <a16:creationId xmlns:a16="http://schemas.microsoft.com/office/drawing/2014/main" id="{8A68EAE3-7ADF-28E6-CEB0-E3E272A93DA8}"/>
              </a:ext>
            </a:extLst>
          </p:cNvPr>
          <p:cNvSpPr>
            <a:spLocks noGrp="1"/>
          </p:cNvSpPr>
          <p:nvPr>
            <p:ph type="sldNum" sz="quarter" idx="12"/>
          </p:nvPr>
        </p:nvSpPr>
        <p:spPr/>
        <p:txBody>
          <a:bodyPr/>
          <a:lstStyle/>
          <a:p>
            <a:fld id="{A58E6366-5263-47AA-86C0-50CFD3A1A6B0}" type="slidenum">
              <a:rPr lang="en-US" smtClean="0"/>
              <a:t>26</a:t>
            </a:fld>
            <a:endParaRPr lang="en-US"/>
          </a:p>
        </p:txBody>
      </p:sp>
      <p:pic>
        <p:nvPicPr>
          <p:cNvPr id="6" name="Picture 5">
            <a:extLst>
              <a:ext uri="{FF2B5EF4-FFF2-40B4-BE49-F238E27FC236}">
                <a16:creationId xmlns:a16="http://schemas.microsoft.com/office/drawing/2014/main" id="{6689514D-8553-2D76-88C1-A31AA9930422}"/>
              </a:ext>
            </a:extLst>
          </p:cNvPr>
          <p:cNvPicPr>
            <a:picLocks noChangeAspect="1"/>
          </p:cNvPicPr>
          <p:nvPr/>
        </p:nvPicPr>
        <p:blipFill>
          <a:blip r:embed="rId3"/>
          <a:stretch>
            <a:fillRect/>
          </a:stretch>
        </p:blipFill>
        <p:spPr>
          <a:xfrm>
            <a:off x="0" y="2996089"/>
            <a:ext cx="12192000" cy="3101207"/>
          </a:xfrm>
          <a:prstGeom prst="rect">
            <a:avLst/>
          </a:prstGeom>
        </p:spPr>
      </p:pic>
      <p:sp>
        <p:nvSpPr>
          <p:cNvPr id="8" name="TextBox 7">
            <a:extLst>
              <a:ext uri="{FF2B5EF4-FFF2-40B4-BE49-F238E27FC236}">
                <a16:creationId xmlns:a16="http://schemas.microsoft.com/office/drawing/2014/main" id="{19361095-4C11-54D3-3417-B6B0D962795B}"/>
              </a:ext>
            </a:extLst>
          </p:cNvPr>
          <p:cNvSpPr txBox="1"/>
          <p:nvPr/>
        </p:nvSpPr>
        <p:spPr>
          <a:xfrm>
            <a:off x="0" y="6488668"/>
            <a:ext cx="8646458" cy="369332"/>
          </a:xfrm>
          <a:prstGeom prst="rect">
            <a:avLst/>
          </a:prstGeom>
          <a:noFill/>
        </p:spPr>
        <p:txBody>
          <a:bodyPr wrap="square">
            <a:spAutoFit/>
          </a:bodyPr>
          <a:lstStyle/>
          <a:p>
            <a:r>
              <a:rPr lang="en-US" b="1" dirty="0"/>
              <a:t>Ref</a:t>
            </a:r>
            <a:r>
              <a:rPr lang="en-US" dirty="0"/>
              <a:t>: </a:t>
            </a:r>
            <a:r>
              <a:rPr lang="en-US" sz="1600" dirty="0"/>
              <a:t>https://link.springer.com/referenceworkentry/10.1007/978-3-540-77587-4_201</a:t>
            </a:r>
            <a:endParaRPr lang="en-US" dirty="0"/>
          </a:p>
        </p:txBody>
      </p:sp>
    </p:spTree>
    <p:extLst>
      <p:ext uri="{BB962C8B-B14F-4D97-AF65-F5344CB8AC3E}">
        <p14:creationId xmlns:p14="http://schemas.microsoft.com/office/powerpoint/2010/main" val="1292366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83899F-AE1E-BF37-FB21-578033D79CB7}"/>
              </a:ext>
            </a:extLst>
          </p:cNvPr>
          <p:cNvPicPr>
            <a:picLocks noGrp="1" noChangeAspect="1"/>
          </p:cNvPicPr>
          <p:nvPr>
            <p:ph idx="1"/>
          </p:nvPr>
        </p:nvPicPr>
        <p:blipFill>
          <a:blip r:embed="rId2"/>
          <a:stretch>
            <a:fillRect/>
          </a:stretch>
        </p:blipFill>
        <p:spPr>
          <a:xfrm>
            <a:off x="0" y="0"/>
            <a:ext cx="8716629" cy="6858000"/>
          </a:xfrm>
        </p:spPr>
      </p:pic>
      <p:sp>
        <p:nvSpPr>
          <p:cNvPr id="8" name="Slide Number Placeholder 7">
            <a:extLst>
              <a:ext uri="{FF2B5EF4-FFF2-40B4-BE49-F238E27FC236}">
                <a16:creationId xmlns:a16="http://schemas.microsoft.com/office/drawing/2014/main" id="{CBA84334-EB90-5438-5D2F-151A7B2D9DAA}"/>
              </a:ext>
            </a:extLst>
          </p:cNvPr>
          <p:cNvSpPr>
            <a:spLocks noGrp="1"/>
          </p:cNvSpPr>
          <p:nvPr>
            <p:ph type="sldNum" sz="quarter" idx="12"/>
          </p:nvPr>
        </p:nvSpPr>
        <p:spPr/>
        <p:txBody>
          <a:bodyPr/>
          <a:lstStyle/>
          <a:p>
            <a:fld id="{A58E6366-5263-47AA-86C0-50CFD3A1A6B0}" type="slidenum">
              <a:rPr lang="en-US" smtClean="0"/>
              <a:t>27</a:t>
            </a:fld>
            <a:endParaRPr lang="en-US"/>
          </a:p>
        </p:txBody>
      </p:sp>
      <p:sp>
        <p:nvSpPr>
          <p:cNvPr id="6" name="TextBox 5">
            <a:extLst>
              <a:ext uri="{FF2B5EF4-FFF2-40B4-BE49-F238E27FC236}">
                <a16:creationId xmlns:a16="http://schemas.microsoft.com/office/drawing/2014/main" id="{EA8E004F-BED0-943D-DCA4-BDF62AA9457C}"/>
              </a:ext>
            </a:extLst>
          </p:cNvPr>
          <p:cNvSpPr txBox="1"/>
          <p:nvPr/>
        </p:nvSpPr>
        <p:spPr>
          <a:xfrm>
            <a:off x="9435109" y="2990059"/>
            <a:ext cx="2743200" cy="984885"/>
          </a:xfrm>
          <a:prstGeom prst="rect">
            <a:avLst/>
          </a:prstGeom>
          <a:noFill/>
        </p:spPr>
        <p:txBody>
          <a:bodyPr wrap="square">
            <a:spAutoFit/>
          </a:bodyPr>
          <a:lstStyle/>
          <a:p>
            <a:r>
              <a:rPr lang="en-US" sz="1600" b="1" dirty="0"/>
              <a:t>Ref</a:t>
            </a:r>
            <a:r>
              <a:rPr lang="en-US" sz="1600" dirty="0"/>
              <a:t>: </a:t>
            </a:r>
            <a:r>
              <a:rPr lang="en-US" sz="1400" dirty="0"/>
              <a:t>https://link.springer.com/referenceworkentry/10.1007/978-3-540-77587-4_201</a:t>
            </a:r>
            <a:endParaRPr lang="en-US" sz="1600" dirty="0"/>
          </a:p>
        </p:txBody>
      </p:sp>
    </p:spTree>
    <p:extLst>
      <p:ext uri="{BB962C8B-B14F-4D97-AF65-F5344CB8AC3E}">
        <p14:creationId xmlns:p14="http://schemas.microsoft.com/office/powerpoint/2010/main" val="3421676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59AD49C-1966-DF6B-A3A9-0540BAE5E050}"/>
              </a:ext>
            </a:extLst>
          </p:cNvPr>
          <p:cNvSpPr>
            <a:spLocks noGrp="1" noChangeArrowheads="1"/>
          </p:cNvSpPr>
          <p:nvPr>
            <p:ph type="title"/>
          </p:nvPr>
        </p:nvSpPr>
        <p:spPr bwMode="auto">
          <a:xfrm>
            <a:off x="346935" y="188957"/>
            <a:ext cx="7822975"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panose="020B0604020202020204" pitchFamily="34" charset="0"/>
              </a:rPr>
              <a:t>Downstream: The Refinery Hub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8431C73-A846-DE6C-CDEA-92463898DFEF}"/>
              </a:ext>
            </a:extLst>
          </p:cNvPr>
          <p:cNvSpPr>
            <a:spLocks noGrp="1" noChangeArrowheads="1"/>
          </p:cNvSpPr>
          <p:nvPr>
            <p:ph idx="1"/>
          </p:nvPr>
        </p:nvSpPr>
        <p:spPr bwMode="auto">
          <a:xfrm>
            <a:off x="346935" y="1173842"/>
            <a:ext cx="72371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Crude oil refining: Separation into various products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Fractional distillation: The core separation process </a:t>
            </a:r>
          </a:p>
        </p:txBody>
      </p:sp>
      <p:sp>
        <p:nvSpPr>
          <p:cNvPr id="15" name="Slide Number Placeholder 14">
            <a:extLst>
              <a:ext uri="{FF2B5EF4-FFF2-40B4-BE49-F238E27FC236}">
                <a16:creationId xmlns:a16="http://schemas.microsoft.com/office/drawing/2014/main" id="{2371992C-CFAA-31D1-C931-C82DDDDDC8F8}"/>
              </a:ext>
            </a:extLst>
          </p:cNvPr>
          <p:cNvSpPr>
            <a:spLocks noGrp="1"/>
          </p:cNvSpPr>
          <p:nvPr>
            <p:ph type="sldNum" sz="quarter" idx="12"/>
          </p:nvPr>
        </p:nvSpPr>
        <p:spPr/>
        <p:txBody>
          <a:bodyPr/>
          <a:lstStyle/>
          <a:p>
            <a:fld id="{A58E6366-5263-47AA-86C0-50CFD3A1A6B0}" type="slidenum">
              <a:rPr lang="en-US" smtClean="0"/>
              <a:t>28</a:t>
            </a:fld>
            <a:endParaRPr lang="en-US"/>
          </a:p>
        </p:txBody>
      </p:sp>
      <p:pic>
        <p:nvPicPr>
          <p:cNvPr id="11" name="Picture 10">
            <a:extLst>
              <a:ext uri="{FF2B5EF4-FFF2-40B4-BE49-F238E27FC236}">
                <a16:creationId xmlns:a16="http://schemas.microsoft.com/office/drawing/2014/main" id="{96509AC5-9E54-221A-4DE8-E1271BC2C49A}"/>
              </a:ext>
            </a:extLst>
          </p:cNvPr>
          <p:cNvPicPr>
            <a:picLocks noChangeAspect="1"/>
          </p:cNvPicPr>
          <p:nvPr/>
        </p:nvPicPr>
        <p:blipFill>
          <a:blip r:embed="rId3"/>
          <a:stretch>
            <a:fillRect/>
          </a:stretch>
        </p:blipFill>
        <p:spPr>
          <a:xfrm>
            <a:off x="988807" y="2625898"/>
            <a:ext cx="9903849" cy="3675121"/>
          </a:xfrm>
          <a:prstGeom prst="rect">
            <a:avLst/>
          </a:prstGeom>
        </p:spPr>
      </p:pic>
      <p:sp>
        <p:nvSpPr>
          <p:cNvPr id="13" name="TextBox 12">
            <a:extLst>
              <a:ext uri="{FF2B5EF4-FFF2-40B4-BE49-F238E27FC236}">
                <a16:creationId xmlns:a16="http://schemas.microsoft.com/office/drawing/2014/main" id="{2AA3DD64-AB98-452E-620F-6ABBC9CFAE0E}"/>
              </a:ext>
            </a:extLst>
          </p:cNvPr>
          <p:cNvSpPr txBox="1"/>
          <p:nvPr/>
        </p:nvSpPr>
        <p:spPr>
          <a:xfrm>
            <a:off x="346935" y="6417896"/>
            <a:ext cx="6094206" cy="369332"/>
          </a:xfrm>
          <a:prstGeom prst="rect">
            <a:avLst/>
          </a:prstGeom>
          <a:noFill/>
        </p:spPr>
        <p:txBody>
          <a:bodyPr wrap="square">
            <a:spAutoFit/>
          </a:bodyPr>
          <a:lstStyle/>
          <a:p>
            <a:r>
              <a:rPr lang="en-US" b="1" dirty="0"/>
              <a:t>Ref</a:t>
            </a:r>
            <a:r>
              <a:rPr lang="en-US" dirty="0"/>
              <a:t>: </a:t>
            </a:r>
            <a:r>
              <a:rPr lang="en-US" sz="1600" dirty="0"/>
              <a:t>https://www.ncbi.nlm.nih.gov/pmc/articles/PMC3813529/</a:t>
            </a:r>
            <a:endParaRPr lang="en-US" dirty="0"/>
          </a:p>
        </p:txBody>
      </p:sp>
    </p:spTree>
    <p:extLst>
      <p:ext uri="{BB962C8B-B14F-4D97-AF65-F5344CB8AC3E}">
        <p14:creationId xmlns:p14="http://schemas.microsoft.com/office/powerpoint/2010/main" val="1586132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1121E46-C362-2D39-9616-BAA370EA4CE2}"/>
              </a:ext>
            </a:extLst>
          </p:cNvPr>
          <p:cNvPicPr>
            <a:picLocks noGrp="1" noChangeAspect="1"/>
          </p:cNvPicPr>
          <p:nvPr>
            <p:ph idx="1"/>
          </p:nvPr>
        </p:nvPicPr>
        <p:blipFill>
          <a:blip r:embed="rId2"/>
          <a:stretch>
            <a:fillRect/>
          </a:stretch>
        </p:blipFill>
        <p:spPr>
          <a:xfrm>
            <a:off x="0" y="473336"/>
            <a:ext cx="12192000" cy="4465610"/>
          </a:xfrm>
          <a:prstGeom prst="rect">
            <a:avLst/>
          </a:prstGeom>
        </p:spPr>
      </p:pic>
      <p:sp>
        <p:nvSpPr>
          <p:cNvPr id="6" name="Slide Number Placeholder 5">
            <a:extLst>
              <a:ext uri="{FF2B5EF4-FFF2-40B4-BE49-F238E27FC236}">
                <a16:creationId xmlns:a16="http://schemas.microsoft.com/office/drawing/2014/main" id="{E4B2BC30-7012-D65E-81C4-F5AD9529929A}"/>
              </a:ext>
            </a:extLst>
          </p:cNvPr>
          <p:cNvSpPr>
            <a:spLocks noGrp="1"/>
          </p:cNvSpPr>
          <p:nvPr>
            <p:ph type="sldNum" sz="quarter" idx="12"/>
          </p:nvPr>
        </p:nvSpPr>
        <p:spPr/>
        <p:txBody>
          <a:bodyPr/>
          <a:lstStyle/>
          <a:p>
            <a:fld id="{A58E6366-5263-47AA-86C0-50CFD3A1A6B0}" type="slidenum">
              <a:rPr lang="en-US" smtClean="0"/>
              <a:t>29</a:t>
            </a:fld>
            <a:endParaRPr lang="en-US"/>
          </a:p>
        </p:txBody>
      </p:sp>
      <p:sp>
        <p:nvSpPr>
          <p:cNvPr id="4" name="TextBox 3">
            <a:extLst>
              <a:ext uri="{FF2B5EF4-FFF2-40B4-BE49-F238E27FC236}">
                <a16:creationId xmlns:a16="http://schemas.microsoft.com/office/drawing/2014/main" id="{3C72C4B2-19C0-1AD8-4424-BB5AE44BFDF9}"/>
              </a:ext>
            </a:extLst>
          </p:cNvPr>
          <p:cNvSpPr txBox="1"/>
          <p:nvPr/>
        </p:nvSpPr>
        <p:spPr>
          <a:xfrm>
            <a:off x="67234" y="6417896"/>
            <a:ext cx="6094206" cy="369332"/>
          </a:xfrm>
          <a:prstGeom prst="rect">
            <a:avLst/>
          </a:prstGeom>
          <a:noFill/>
        </p:spPr>
        <p:txBody>
          <a:bodyPr wrap="square">
            <a:spAutoFit/>
          </a:bodyPr>
          <a:lstStyle/>
          <a:p>
            <a:r>
              <a:rPr lang="en-US" b="1" dirty="0"/>
              <a:t>Ref</a:t>
            </a:r>
            <a:r>
              <a:rPr lang="en-US" dirty="0"/>
              <a:t>: </a:t>
            </a:r>
            <a:r>
              <a:rPr lang="en-US" sz="1600" dirty="0"/>
              <a:t>https://www.ncbi.nlm.nih.gov/pmc/articles/PMC3813529/</a:t>
            </a:r>
            <a:endParaRPr lang="en-US" dirty="0"/>
          </a:p>
        </p:txBody>
      </p:sp>
    </p:spTree>
    <p:extLst>
      <p:ext uri="{BB962C8B-B14F-4D97-AF65-F5344CB8AC3E}">
        <p14:creationId xmlns:p14="http://schemas.microsoft.com/office/powerpoint/2010/main" val="2056977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6338-ACD7-3869-C1B1-4BBDA10F56BD}"/>
              </a:ext>
            </a:extLst>
          </p:cNvPr>
          <p:cNvSpPr>
            <a:spLocks noGrp="1"/>
          </p:cNvSpPr>
          <p:nvPr>
            <p:ph type="title"/>
          </p:nvPr>
        </p:nvSpPr>
        <p:spPr/>
        <p:txBody>
          <a:bodyPr/>
          <a:lstStyle/>
          <a:p>
            <a:r>
              <a:rPr lang="en-US" b="1" dirty="0"/>
              <a:t>What is Genetic Engineering?</a:t>
            </a:r>
          </a:p>
        </p:txBody>
      </p:sp>
      <p:sp>
        <p:nvSpPr>
          <p:cNvPr id="3" name="Content Placeholder 2">
            <a:extLst>
              <a:ext uri="{FF2B5EF4-FFF2-40B4-BE49-F238E27FC236}">
                <a16:creationId xmlns:a16="http://schemas.microsoft.com/office/drawing/2014/main" id="{DEC5AB99-E22F-1BB6-29D4-751291D93126}"/>
              </a:ext>
            </a:extLst>
          </p:cNvPr>
          <p:cNvSpPr>
            <a:spLocks noGrp="1"/>
          </p:cNvSpPr>
          <p:nvPr>
            <p:ph idx="1"/>
          </p:nvPr>
        </p:nvSpPr>
        <p:spPr>
          <a:xfrm>
            <a:off x="838201" y="1825625"/>
            <a:ext cx="5995986" cy="4351338"/>
          </a:xfrm>
        </p:spPr>
        <p:txBody>
          <a:bodyPr>
            <a:normAutofit fontScale="85000" lnSpcReduction="20000"/>
          </a:bodyPr>
          <a:lstStyle/>
          <a:p>
            <a:pPr>
              <a:lnSpc>
                <a:spcPct val="150000"/>
              </a:lnSpc>
            </a:pPr>
            <a:r>
              <a:rPr lang="en-US" dirty="0"/>
              <a:t>Genetic engineering, also known as </a:t>
            </a:r>
            <a:r>
              <a:rPr lang="en-US" b="1" dirty="0"/>
              <a:t>recombinant DNA technology</a:t>
            </a:r>
            <a:r>
              <a:rPr lang="en-US" dirty="0"/>
              <a:t>, </a:t>
            </a:r>
            <a:r>
              <a:rPr lang="en-US" b="1" dirty="0"/>
              <a:t>manipulates the genetic makeup of an organism</a:t>
            </a:r>
            <a:r>
              <a:rPr lang="en-US" dirty="0"/>
              <a:t>.</a:t>
            </a:r>
          </a:p>
          <a:p>
            <a:pPr>
              <a:lnSpc>
                <a:spcPct val="150000"/>
              </a:lnSpc>
            </a:pPr>
            <a:r>
              <a:rPr lang="en-US" dirty="0"/>
              <a:t>Scientists can insert, remove, or change specific genes to create organisms with desired traits.</a:t>
            </a:r>
          </a:p>
          <a:p>
            <a:pPr>
              <a:lnSpc>
                <a:spcPct val="150000"/>
              </a:lnSpc>
            </a:pPr>
            <a:r>
              <a:rPr lang="en-US" dirty="0"/>
              <a:t>This has numerous applications in medicine, agriculture, and industry.</a:t>
            </a:r>
          </a:p>
        </p:txBody>
      </p:sp>
      <p:sp>
        <p:nvSpPr>
          <p:cNvPr id="6" name="Slide Number Placeholder 5">
            <a:extLst>
              <a:ext uri="{FF2B5EF4-FFF2-40B4-BE49-F238E27FC236}">
                <a16:creationId xmlns:a16="http://schemas.microsoft.com/office/drawing/2014/main" id="{3891A592-0AEC-92FD-B2AF-62C067EAB738}"/>
              </a:ext>
            </a:extLst>
          </p:cNvPr>
          <p:cNvSpPr>
            <a:spLocks noGrp="1"/>
          </p:cNvSpPr>
          <p:nvPr>
            <p:ph type="sldNum" sz="quarter" idx="12"/>
          </p:nvPr>
        </p:nvSpPr>
        <p:spPr/>
        <p:txBody>
          <a:bodyPr/>
          <a:lstStyle/>
          <a:p>
            <a:fld id="{A58E6366-5263-47AA-86C0-50CFD3A1A6B0}" type="slidenum">
              <a:rPr lang="en-US" smtClean="0"/>
              <a:t>3</a:t>
            </a:fld>
            <a:endParaRPr lang="en-US"/>
          </a:p>
        </p:txBody>
      </p:sp>
      <p:pic>
        <p:nvPicPr>
          <p:cNvPr id="1028" name="Picture 4" descr="New Gene Editing Systems Are More Precise">
            <a:extLst>
              <a:ext uri="{FF2B5EF4-FFF2-40B4-BE49-F238E27FC236}">
                <a16:creationId xmlns:a16="http://schemas.microsoft.com/office/drawing/2014/main" id="{9679551E-DC45-9A94-B0E4-69CD53B80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228" y="1979407"/>
            <a:ext cx="5109883" cy="3991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F62364-BCD7-E7B4-8B51-9E0B3FC6CF80}"/>
              </a:ext>
            </a:extLst>
          </p:cNvPr>
          <p:cNvSpPr txBox="1"/>
          <p:nvPr/>
        </p:nvSpPr>
        <p:spPr>
          <a:xfrm>
            <a:off x="0" y="6524849"/>
            <a:ext cx="10515599" cy="338554"/>
          </a:xfrm>
          <a:prstGeom prst="rect">
            <a:avLst/>
          </a:prstGeom>
          <a:noFill/>
        </p:spPr>
        <p:txBody>
          <a:bodyPr wrap="square">
            <a:spAutoFit/>
          </a:bodyPr>
          <a:lstStyle/>
          <a:p>
            <a:r>
              <a:rPr lang="en-US" sz="1600" b="1" dirty="0"/>
              <a:t>Ref</a:t>
            </a:r>
            <a:r>
              <a:rPr lang="en-US" sz="1600" dirty="0"/>
              <a:t>: https://www.nbcnews.com/health/health-news/new-gene-editing-systems-are-more-precise-n814446</a:t>
            </a:r>
          </a:p>
        </p:txBody>
      </p:sp>
    </p:spTree>
    <p:extLst>
      <p:ext uri="{BB962C8B-B14F-4D97-AF65-F5344CB8AC3E}">
        <p14:creationId xmlns:p14="http://schemas.microsoft.com/office/powerpoint/2010/main" val="2974341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1E783-B3F7-F453-9999-0B9203399E13}"/>
              </a:ext>
            </a:extLst>
          </p:cNvPr>
          <p:cNvPicPr>
            <a:picLocks noChangeAspect="1"/>
          </p:cNvPicPr>
          <p:nvPr/>
        </p:nvPicPr>
        <p:blipFill>
          <a:blip r:embed="rId2"/>
          <a:stretch>
            <a:fillRect/>
          </a:stretch>
        </p:blipFill>
        <p:spPr>
          <a:xfrm>
            <a:off x="1217391" y="0"/>
            <a:ext cx="9211417" cy="6227210"/>
          </a:xfrm>
          <a:prstGeom prst="rect">
            <a:avLst/>
          </a:prstGeom>
        </p:spPr>
      </p:pic>
      <p:sp>
        <p:nvSpPr>
          <p:cNvPr id="6" name="TextBox 5">
            <a:extLst>
              <a:ext uri="{FF2B5EF4-FFF2-40B4-BE49-F238E27FC236}">
                <a16:creationId xmlns:a16="http://schemas.microsoft.com/office/drawing/2014/main" id="{902588ED-99CA-4122-CA96-9D2D93A6B816}"/>
              </a:ext>
            </a:extLst>
          </p:cNvPr>
          <p:cNvSpPr txBox="1"/>
          <p:nvPr/>
        </p:nvSpPr>
        <p:spPr>
          <a:xfrm>
            <a:off x="1794" y="6488668"/>
            <a:ext cx="6094206" cy="369332"/>
          </a:xfrm>
          <a:prstGeom prst="rect">
            <a:avLst/>
          </a:prstGeom>
          <a:noFill/>
        </p:spPr>
        <p:txBody>
          <a:bodyPr wrap="square">
            <a:spAutoFit/>
          </a:bodyPr>
          <a:lstStyle/>
          <a:p>
            <a:r>
              <a:rPr lang="en-US" b="1" dirty="0"/>
              <a:t>Ref</a:t>
            </a:r>
            <a:r>
              <a:rPr lang="en-US" dirty="0"/>
              <a:t>: </a:t>
            </a:r>
            <a:r>
              <a:rPr lang="en-US" sz="1600" dirty="0"/>
              <a:t>https://www.ncbi.nlm.nih.gov/pmc/articles/PMC3813529/</a:t>
            </a:r>
            <a:endParaRPr lang="en-US" dirty="0"/>
          </a:p>
        </p:txBody>
      </p:sp>
      <p:sp>
        <p:nvSpPr>
          <p:cNvPr id="8" name="Slide Number Placeholder 7">
            <a:extLst>
              <a:ext uri="{FF2B5EF4-FFF2-40B4-BE49-F238E27FC236}">
                <a16:creationId xmlns:a16="http://schemas.microsoft.com/office/drawing/2014/main" id="{B4B2EACC-7386-7DB7-45CC-1A18F7434315}"/>
              </a:ext>
            </a:extLst>
          </p:cNvPr>
          <p:cNvSpPr>
            <a:spLocks noGrp="1"/>
          </p:cNvSpPr>
          <p:nvPr>
            <p:ph type="sldNum" sz="quarter" idx="12"/>
          </p:nvPr>
        </p:nvSpPr>
        <p:spPr/>
        <p:txBody>
          <a:bodyPr/>
          <a:lstStyle/>
          <a:p>
            <a:fld id="{A58E6366-5263-47AA-86C0-50CFD3A1A6B0}" type="slidenum">
              <a:rPr lang="en-US" smtClean="0"/>
              <a:t>30</a:t>
            </a:fld>
            <a:endParaRPr lang="en-US"/>
          </a:p>
        </p:txBody>
      </p:sp>
    </p:spTree>
    <p:extLst>
      <p:ext uri="{BB962C8B-B14F-4D97-AF65-F5344CB8AC3E}">
        <p14:creationId xmlns:p14="http://schemas.microsoft.com/office/powerpoint/2010/main" val="443706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4557D20-C4F2-75FB-0ACA-A84F1BF811FA}"/>
              </a:ext>
            </a:extLst>
          </p:cNvPr>
          <p:cNvPicPr>
            <a:picLocks noGrp="1" noChangeAspect="1"/>
          </p:cNvPicPr>
          <p:nvPr>
            <p:ph idx="1"/>
          </p:nvPr>
        </p:nvPicPr>
        <p:blipFill>
          <a:blip r:embed="rId2"/>
          <a:stretch>
            <a:fillRect/>
          </a:stretch>
        </p:blipFill>
        <p:spPr>
          <a:xfrm>
            <a:off x="1168360" y="0"/>
            <a:ext cx="9335510" cy="2868724"/>
          </a:xfrm>
        </p:spPr>
      </p:pic>
      <p:sp>
        <p:nvSpPr>
          <p:cNvPr id="10" name="Slide Number Placeholder 9">
            <a:extLst>
              <a:ext uri="{FF2B5EF4-FFF2-40B4-BE49-F238E27FC236}">
                <a16:creationId xmlns:a16="http://schemas.microsoft.com/office/drawing/2014/main" id="{0B96009F-56B9-C5EF-3F0B-753E4FC7F583}"/>
              </a:ext>
            </a:extLst>
          </p:cNvPr>
          <p:cNvSpPr>
            <a:spLocks noGrp="1"/>
          </p:cNvSpPr>
          <p:nvPr>
            <p:ph type="sldNum" sz="quarter" idx="12"/>
          </p:nvPr>
        </p:nvSpPr>
        <p:spPr/>
        <p:txBody>
          <a:bodyPr/>
          <a:lstStyle/>
          <a:p>
            <a:fld id="{A58E6366-5263-47AA-86C0-50CFD3A1A6B0}" type="slidenum">
              <a:rPr lang="en-US" smtClean="0"/>
              <a:t>31</a:t>
            </a:fld>
            <a:endParaRPr lang="en-US"/>
          </a:p>
        </p:txBody>
      </p:sp>
      <p:pic>
        <p:nvPicPr>
          <p:cNvPr id="7" name="Picture 6">
            <a:extLst>
              <a:ext uri="{FF2B5EF4-FFF2-40B4-BE49-F238E27FC236}">
                <a16:creationId xmlns:a16="http://schemas.microsoft.com/office/drawing/2014/main" id="{61BE27B7-FA22-1FB4-36FA-0EA42B18034E}"/>
              </a:ext>
            </a:extLst>
          </p:cNvPr>
          <p:cNvPicPr>
            <a:picLocks noChangeAspect="1"/>
          </p:cNvPicPr>
          <p:nvPr/>
        </p:nvPicPr>
        <p:blipFill>
          <a:blip r:embed="rId3"/>
          <a:stretch>
            <a:fillRect/>
          </a:stretch>
        </p:blipFill>
        <p:spPr>
          <a:xfrm>
            <a:off x="1168360" y="2868724"/>
            <a:ext cx="9335510" cy="3642438"/>
          </a:xfrm>
          <a:prstGeom prst="rect">
            <a:avLst/>
          </a:prstGeom>
        </p:spPr>
      </p:pic>
      <p:sp>
        <p:nvSpPr>
          <p:cNvPr id="8" name="TextBox 7">
            <a:extLst>
              <a:ext uri="{FF2B5EF4-FFF2-40B4-BE49-F238E27FC236}">
                <a16:creationId xmlns:a16="http://schemas.microsoft.com/office/drawing/2014/main" id="{921EFF06-229F-25FC-989F-55554F47D5B8}"/>
              </a:ext>
            </a:extLst>
          </p:cNvPr>
          <p:cNvSpPr txBox="1"/>
          <p:nvPr/>
        </p:nvSpPr>
        <p:spPr>
          <a:xfrm>
            <a:off x="1794" y="6488668"/>
            <a:ext cx="6094206" cy="369332"/>
          </a:xfrm>
          <a:prstGeom prst="rect">
            <a:avLst/>
          </a:prstGeom>
          <a:noFill/>
        </p:spPr>
        <p:txBody>
          <a:bodyPr wrap="square">
            <a:spAutoFit/>
          </a:bodyPr>
          <a:lstStyle/>
          <a:p>
            <a:r>
              <a:rPr lang="en-US" b="1" dirty="0"/>
              <a:t>Ref</a:t>
            </a:r>
            <a:r>
              <a:rPr lang="en-US" dirty="0"/>
              <a:t>: </a:t>
            </a:r>
            <a:r>
              <a:rPr lang="en-US" sz="1600" dirty="0"/>
              <a:t>https://www.ncbi.nlm.nih.gov/pmc/articles/PMC3813529/</a:t>
            </a:r>
            <a:endParaRPr lang="en-US" dirty="0"/>
          </a:p>
        </p:txBody>
      </p:sp>
    </p:spTree>
    <p:extLst>
      <p:ext uri="{BB962C8B-B14F-4D97-AF65-F5344CB8AC3E}">
        <p14:creationId xmlns:p14="http://schemas.microsoft.com/office/powerpoint/2010/main" val="450801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ECB2D09-47B0-6195-6BC7-BC0948C8AE6E}"/>
              </a:ext>
            </a:extLst>
          </p:cNvPr>
          <p:cNvSpPr>
            <a:spLocks noGrp="1" noChangeArrowheads="1"/>
          </p:cNvSpPr>
          <p:nvPr>
            <p:ph type="title"/>
          </p:nvPr>
        </p:nvSpPr>
        <p:spPr bwMode="auto">
          <a:xfrm>
            <a:off x="838200" y="535465"/>
            <a:ext cx="8246168"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panose="020B0604020202020204" pitchFamily="34" charset="0"/>
              </a:rPr>
              <a:t>Biotechnology in the Oil Industry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740D64F8-A0A4-BE35-3383-BD36C706A7C0}"/>
              </a:ext>
            </a:extLst>
          </p:cNvPr>
          <p:cNvSpPr>
            <a:spLocks noGrp="1" noChangeArrowheads="1"/>
          </p:cNvSpPr>
          <p:nvPr>
            <p:ph idx="1"/>
          </p:nvPr>
        </p:nvSpPr>
        <p:spPr bwMode="auto">
          <a:xfrm>
            <a:off x="999565" y="1485064"/>
            <a:ext cx="68964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Bioremediation: Cleaning up oil spills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Enhanced oil recovery: Using microbes to extract more oil </a:t>
            </a:r>
          </a:p>
        </p:txBody>
      </p:sp>
      <p:sp>
        <p:nvSpPr>
          <p:cNvPr id="11" name="Slide Number Placeholder 10">
            <a:extLst>
              <a:ext uri="{FF2B5EF4-FFF2-40B4-BE49-F238E27FC236}">
                <a16:creationId xmlns:a16="http://schemas.microsoft.com/office/drawing/2014/main" id="{EF8E4CDD-6C00-84CE-50BB-EFEA52060386}"/>
              </a:ext>
            </a:extLst>
          </p:cNvPr>
          <p:cNvSpPr>
            <a:spLocks noGrp="1"/>
          </p:cNvSpPr>
          <p:nvPr>
            <p:ph type="sldNum" sz="quarter" idx="12"/>
          </p:nvPr>
        </p:nvSpPr>
        <p:spPr/>
        <p:txBody>
          <a:bodyPr/>
          <a:lstStyle/>
          <a:p>
            <a:fld id="{A58E6366-5263-47AA-86C0-50CFD3A1A6B0}" type="slidenum">
              <a:rPr lang="en-US" smtClean="0"/>
              <a:t>32</a:t>
            </a:fld>
            <a:endParaRPr lang="en-US"/>
          </a:p>
        </p:txBody>
      </p:sp>
      <p:pic>
        <p:nvPicPr>
          <p:cNvPr id="7" name="Can Microbes Clean Up Our Oily Mess- - Instant Egghead #58">
            <a:hlinkClick r:id="" action="ppaction://media"/>
            <a:extLst>
              <a:ext uri="{FF2B5EF4-FFF2-40B4-BE49-F238E27FC236}">
                <a16:creationId xmlns:a16="http://schemas.microsoft.com/office/drawing/2014/main" id="{B811DAE0-FB82-68AE-6DCD-DA0607550A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2249" y="2454882"/>
            <a:ext cx="7541633" cy="4239064"/>
          </a:xfrm>
          <a:prstGeom prst="rect">
            <a:avLst/>
          </a:prstGeom>
        </p:spPr>
      </p:pic>
      <p:sp>
        <p:nvSpPr>
          <p:cNvPr id="8" name="TextBox 7">
            <a:extLst>
              <a:ext uri="{FF2B5EF4-FFF2-40B4-BE49-F238E27FC236}">
                <a16:creationId xmlns:a16="http://schemas.microsoft.com/office/drawing/2014/main" id="{57996244-4E4A-3E42-18AF-522C65948149}"/>
              </a:ext>
            </a:extLst>
          </p:cNvPr>
          <p:cNvSpPr txBox="1"/>
          <p:nvPr/>
        </p:nvSpPr>
        <p:spPr>
          <a:xfrm>
            <a:off x="236668" y="2764715"/>
            <a:ext cx="1247887" cy="2585323"/>
          </a:xfrm>
          <a:prstGeom prst="rect">
            <a:avLst/>
          </a:prstGeom>
          <a:noFill/>
        </p:spPr>
        <p:txBody>
          <a:bodyPr wrap="square" rtlCol="0">
            <a:spAutoFit/>
          </a:bodyPr>
          <a:lstStyle/>
          <a:p>
            <a:r>
              <a:rPr lang="en-US" b="1" dirty="0"/>
              <a:t>Ref</a:t>
            </a:r>
            <a:r>
              <a:rPr lang="en-US" dirty="0"/>
              <a:t>: https://www.youtube.com/watch?v=a_HWlFzgQiM&amp;ab_channel=ScientificAmerican</a:t>
            </a:r>
          </a:p>
        </p:txBody>
      </p:sp>
      <p:sp>
        <p:nvSpPr>
          <p:cNvPr id="9" name="TextBox 8">
            <a:extLst>
              <a:ext uri="{FF2B5EF4-FFF2-40B4-BE49-F238E27FC236}">
                <a16:creationId xmlns:a16="http://schemas.microsoft.com/office/drawing/2014/main" id="{42947FC9-E984-65A0-FEA6-E163ECD65270}"/>
              </a:ext>
            </a:extLst>
          </p:cNvPr>
          <p:cNvSpPr txBox="1"/>
          <p:nvPr/>
        </p:nvSpPr>
        <p:spPr>
          <a:xfrm>
            <a:off x="9907793" y="2345167"/>
            <a:ext cx="1473798" cy="1477328"/>
          </a:xfrm>
          <a:prstGeom prst="rect">
            <a:avLst/>
          </a:prstGeom>
          <a:noFill/>
        </p:spPr>
        <p:txBody>
          <a:bodyPr wrap="square" rtlCol="0">
            <a:spAutoFit/>
          </a:bodyPr>
          <a:lstStyle/>
          <a:p>
            <a:r>
              <a:rPr lang="en-US" b="1" dirty="0"/>
              <a:t>Ref</a:t>
            </a:r>
            <a:r>
              <a:rPr lang="en-US" dirty="0"/>
              <a:t>: https://www.nature.com/articles/news.2011.191</a:t>
            </a:r>
          </a:p>
        </p:txBody>
      </p:sp>
    </p:spTree>
    <p:extLst>
      <p:ext uri="{BB962C8B-B14F-4D97-AF65-F5344CB8AC3E}">
        <p14:creationId xmlns:p14="http://schemas.microsoft.com/office/powerpoint/2010/main" val="194405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7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3488-4C00-826B-C642-F9CA82948986}"/>
              </a:ext>
            </a:extLst>
          </p:cNvPr>
          <p:cNvSpPr>
            <a:spLocks noGrp="1"/>
          </p:cNvSpPr>
          <p:nvPr>
            <p:ph type="title"/>
          </p:nvPr>
        </p:nvSpPr>
        <p:spPr>
          <a:xfrm>
            <a:off x="0" y="2591959"/>
            <a:ext cx="12192000" cy="1325563"/>
          </a:xfrm>
        </p:spPr>
        <p:txBody>
          <a:bodyPr/>
          <a:lstStyle/>
          <a:p>
            <a:pPr algn="ctr"/>
            <a:r>
              <a:rPr lang="en-US" b="1" dirty="0"/>
              <a:t>Protein &amp; Enzyme Engineering</a:t>
            </a:r>
          </a:p>
        </p:txBody>
      </p:sp>
      <p:sp>
        <p:nvSpPr>
          <p:cNvPr id="5" name="Slide Number Placeholder 4">
            <a:extLst>
              <a:ext uri="{FF2B5EF4-FFF2-40B4-BE49-F238E27FC236}">
                <a16:creationId xmlns:a16="http://schemas.microsoft.com/office/drawing/2014/main" id="{2F2C3699-1EBE-165F-355C-CF9ACB09D1CA}"/>
              </a:ext>
            </a:extLst>
          </p:cNvPr>
          <p:cNvSpPr>
            <a:spLocks noGrp="1"/>
          </p:cNvSpPr>
          <p:nvPr>
            <p:ph type="sldNum" sz="quarter" idx="12"/>
          </p:nvPr>
        </p:nvSpPr>
        <p:spPr/>
        <p:txBody>
          <a:bodyPr/>
          <a:lstStyle/>
          <a:p>
            <a:fld id="{A58E6366-5263-47AA-86C0-50CFD3A1A6B0}" type="slidenum">
              <a:rPr lang="en-US" smtClean="0"/>
              <a:t>33</a:t>
            </a:fld>
            <a:endParaRPr lang="en-US"/>
          </a:p>
        </p:txBody>
      </p:sp>
    </p:spTree>
    <p:extLst>
      <p:ext uri="{BB962C8B-B14F-4D97-AF65-F5344CB8AC3E}">
        <p14:creationId xmlns:p14="http://schemas.microsoft.com/office/powerpoint/2010/main" val="2244795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9250-F5CC-CB87-F292-46381C9AA68B}"/>
              </a:ext>
            </a:extLst>
          </p:cNvPr>
          <p:cNvSpPr>
            <a:spLocks noGrp="1"/>
          </p:cNvSpPr>
          <p:nvPr>
            <p:ph type="title"/>
          </p:nvPr>
        </p:nvSpPr>
        <p:spPr/>
        <p:txBody>
          <a:bodyPr>
            <a:normAutofit/>
          </a:bodyPr>
          <a:lstStyle/>
          <a:p>
            <a:r>
              <a:rPr lang="en-US" b="1" dirty="0"/>
              <a:t>Protein Engineering for Industrial Enzyme</a:t>
            </a:r>
            <a:br>
              <a:rPr lang="en-US" b="1" dirty="0"/>
            </a:br>
            <a:endParaRPr lang="en-US" dirty="0"/>
          </a:p>
        </p:txBody>
      </p:sp>
      <p:sp>
        <p:nvSpPr>
          <p:cNvPr id="3" name="Content Placeholder 2">
            <a:extLst>
              <a:ext uri="{FF2B5EF4-FFF2-40B4-BE49-F238E27FC236}">
                <a16:creationId xmlns:a16="http://schemas.microsoft.com/office/drawing/2014/main" id="{0F8D7753-D51D-0476-5EA7-B266C83926B0}"/>
              </a:ext>
            </a:extLst>
          </p:cNvPr>
          <p:cNvSpPr>
            <a:spLocks noGrp="1"/>
          </p:cNvSpPr>
          <p:nvPr>
            <p:ph idx="1"/>
          </p:nvPr>
        </p:nvSpPr>
        <p:spPr>
          <a:xfrm>
            <a:off x="838200" y="1825625"/>
            <a:ext cx="10515600" cy="3736079"/>
          </a:xfrm>
        </p:spPr>
        <p:txBody>
          <a:bodyPr>
            <a:normAutofit lnSpcReduction="10000"/>
          </a:bodyPr>
          <a:lstStyle/>
          <a:p>
            <a:pPr>
              <a:buFont typeface="Arial" panose="020B0604020202020204" pitchFamily="34" charset="0"/>
              <a:buChar char="•"/>
            </a:pPr>
            <a:r>
              <a:rPr lang="en-US" b="1" dirty="0"/>
              <a:t>Enhancing Enzyme Activity</a:t>
            </a:r>
            <a:r>
              <a:rPr lang="en-US" dirty="0"/>
              <a:t>: Protein engineering has enabled the </a:t>
            </a:r>
            <a:r>
              <a:rPr lang="en-US" b="1" dirty="0"/>
              <a:t>enhancement of industrial enzymes </a:t>
            </a:r>
            <a:r>
              <a:rPr lang="en-US" dirty="0"/>
              <a:t>by making them more stable and active, through the introduction of </a:t>
            </a:r>
            <a:r>
              <a:rPr lang="en-US" dirty="0">
                <a:highlight>
                  <a:srgbClr val="FFFF00"/>
                </a:highlight>
              </a:rPr>
              <a:t>disulfide bonds for stability</a:t>
            </a:r>
            <a:r>
              <a:rPr lang="en-US" dirty="0"/>
              <a:t> and </a:t>
            </a:r>
            <a:r>
              <a:rPr lang="en-US" dirty="0">
                <a:highlight>
                  <a:srgbClr val="FFFF00"/>
                </a:highlight>
              </a:rPr>
              <a:t>modification of active sites for increased biocatalytic ability</a:t>
            </a:r>
            <a:r>
              <a:rPr lang="en-US" dirty="0"/>
              <a:t>.</a:t>
            </a:r>
          </a:p>
          <a:p>
            <a:pPr>
              <a:buFont typeface="Arial" panose="020B0604020202020204" pitchFamily="34" charset="0"/>
              <a:buChar char="•"/>
            </a:pPr>
            <a:endParaRPr lang="en-US" dirty="0"/>
          </a:p>
          <a:p>
            <a:pPr>
              <a:buFont typeface="Arial" panose="020B0604020202020204" pitchFamily="34" charset="0"/>
              <a:buChar char="•"/>
            </a:pPr>
            <a:r>
              <a:rPr lang="en-US" b="1" dirty="0"/>
              <a:t>Application in Various Industries</a:t>
            </a:r>
            <a:r>
              <a:rPr lang="en-US" dirty="0"/>
              <a:t>: Genetically engineered enzymes find applications in the food industry, animal feed industry, textile manufacture, and detergent production, offering benefits such as reduced use of chemicals and environmental impact.</a:t>
            </a:r>
          </a:p>
        </p:txBody>
      </p:sp>
      <p:sp>
        <p:nvSpPr>
          <p:cNvPr id="5" name="Slide Number Placeholder 4">
            <a:extLst>
              <a:ext uri="{FF2B5EF4-FFF2-40B4-BE49-F238E27FC236}">
                <a16:creationId xmlns:a16="http://schemas.microsoft.com/office/drawing/2014/main" id="{B78E5B6D-1ECF-D7EC-E4CA-2E33413B406F}"/>
              </a:ext>
            </a:extLst>
          </p:cNvPr>
          <p:cNvSpPr>
            <a:spLocks noGrp="1"/>
          </p:cNvSpPr>
          <p:nvPr>
            <p:ph type="sldNum" sz="quarter" idx="12"/>
          </p:nvPr>
        </p:nvSpPr>
        <p:spPr/>
        <p:txBody>
          <a:bodyPr/>
          <a:lstStyle/>
          <a:p>
            <a:fld id="{A58E6366-5263-47AA-86C0-50CFD3A1A6B0}" type="slidenum">
              <a:rPr lang="en-US" smtClean="0"/>
              <a:t>34</a:t>
            </a:fld>
            <a:endParaRPr lang="en-US"/>
          </a:p>
        </p:txBody>
      </p:sp>
    </p:spTree>
    <p:extLst>
      <p:ext uri="{BB962C8B-B14F-4D97-AF65-F5344CB8AC3E}">
        <p14:creationId xmlns:p14="http://schemas.microsoft.com/office/powerpoint/2010/main" val="770310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4305-0889-8D35-80FA-4DAA5C0AEECC}"/>
              </a:ext>
            </a:extLst>
          </p:cNvPr>
          <p:cNvSpPr>
            <a:spLocks noGrp="1"/>
          </p:cNvSpPr>
          <p:nvPr>
            <p:ph type="title"/>
          </p:nvPr>
        </p:nvSpPr>
        <p:spPr>
          <a:xfrm>
            <a:off x="401934" y="365125"/>
            <a:ext cx="10951866" cy="1325563"/>
          </a:xfrm>
        </p:spPr>
        <p:txBody>
          <a:bodyPr>
            <a:normAutofit/>
          </a:bodyPr>
          <a:lstStyle/>
          <a:p>
            <a:r>
              <a:rPr lang="en-US" sz="3600" b="1" dirty="0"/>
              <a:t>Advantages of Genetically Engineered Enzymes</a:t>
            </a:r>
            <a:endParaRPr lang="en-US" sz="3600" dirty="0"/>
          </a:p>
        </p:txBody>
      </p:sp>
      <p:sp>
        <p:nvSpPr>
          <p:cNvPr id="3" name="Content Placeholder 2">
            <a:extLst>
              <a:ext uri="{FF2B5EF4-FFF2-40B4-BE49-F238E27FC236}">
                <a16:creationId xmlns:a16="http://schemas.microsoft.com/office/drawing/2014/main" id="{AE54E177-DB36-FB15-306E-8E2224653FAE}"/>
              </a:ext>
            </a:extLst>
          </p:cNvPr>
          <p:cNvSpPr>
            <a:spLocks noGrp="1"/>
          </p:cNvSpPr>
          <p:nvPr>
            <p:ph idx="1"/>
          </p:nvPr>
        </p:nvSpPr>
        <p:spPr/>
        <p:txBody>
          <a:bodyPr>
            <a:normAutofit lnSpcReduction="10000"/>
          </a:bodyPr>
          <a:lstStyle/>
          <a:p>
            <a:pPr>
              <a:buFont typeface="Arial" panose="020B0604020202020204" pitchFamily="34" charset="0"/>
              <a:buChar char="•"/>
            </a:pPr>
            <a:r>
              <a:rPr lang="en-US" b="1" dirty="0"/>
              <a:t>Pure Enzyme Production</a:t>
            </a:r>
            <a:r>
              <a:rPr lang="en-US" dirty="0"/>
              <a:t>: Genetically engineered enzymes offer the advantage of producing pure enzymes, reducing the use of chemicals in the production process, and minimizing environmental impact.</a:t>
            </a:r>
          </a:p>
          <a:p>
            <a:pPr>
              <a:buFont typeface="Arial" panose="020B0604020202020204" pitchFamily="34" charset="0"/>
              <a:buChar char="•"/>
            </a:pPr>
            <a:r>
              <a:rPr lang="en-US" b="1" dirty="0"/>
              <a:t>Reduced Energy Consumption</a:t>
            </a:r>
            <a:r>
              <a:rPr lang="en-US" dirty="0"/>
              <a:t>: The use of genetically engineered enzymes in various industries, such as baking, starch manufacture, fruit juices, and detergents, leads to reduced energy consumption and waste, contributing to sustainable practices.</a:t>
            </a:r>
          </a:p>
          <a:p>
            <a:pPr>
              <a:buFont typeface="Arial" panose="020B0604020202020204" pitchFamily="34" charset="0"/>
              <a:buChar char="•"/>
            </a:pPr>
            <a:r>
              <a:rPr lang="en-US" b="1" dirty="0"/>
              <a:t>Specificity and Bulk Production</a:t>
            </a:r>
            <a:r>
              <a:rPr lang="en-US" dirty="0"/>
              <a:t>: Genetically engineered enzymes are highly specific for their target, can be produced in bulk, and have the ability to increase the shelf life of final products, thus reducing food loss.</a:t>
            </a:r>
          </a:p>
          <a:p>
            <a:endParaRPr lang="en-US" dirty="0"/>
          </a:p>
        </p:txBody>
      </p:sp>
      <p:sp>
        <p:nvSpPr>
          <p:cNvPr id="5" name="Slide Number Placeholder 4">
            <a:extLst>
              <a:ext uri="{FF2B5EF4-FFF2-40B4-BE49-F238E27FC236}">
                <a16:creationId xmlns:a16="http://schemas.microsoft.com/office/drawing/2014/main" id="{D7289D06-B36B-2F90-C651-0CB50D4FF841}"/>
              </a:ext>
            </a:extLst>
          </p:cNvPr>
          <p:cNvSpPr>
            <a:spLocks noGrp="1"/>
          </p:cNvSpPr>
          <p:nvPr>
            <p:ph type="sldNum" sz="quarter" idx="12"/>
          </p:nvPr>
        </p:nvSpPr>
        <p:spPr/>
        <p:txBody>
          <a:bodyPr/>
          <a:lstStyle/>
          <a:p>
            <a:fld id="{A58E6366-5263-47AA-86C0-50CFD3A1A6B0}" type="slidenum">
              <a:rPr lang="en-US" smtClean="0"/>
              <a:t>35</a:t>
            </a:fld>
            <a:endParaRPr lang="en-US"/>
          </a:p>
        </p:txBody>
      </p:sp>
    </p:spTree>
    <p:extLst>
      <p:ext uri="{BB962C8B-B14F-4D97-AF65-F5344CB8AC3E}">
        <p14:creationId xmlns:p14="http://schemas.microsoft.com/office/powerpoint/2010/main" val="3812016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6FCE-6891-DB78-D8EC-82292247D864}"/>
              </a:ext>
            </a:extLst>
          </p:cNvPr>
          <p:cNvSpPr>
            <a:spLocks noGrp="1"/>
          </p:cNvSpPr>
          <p:nvPr>
            <p:ph type="title"/>
          </p:nvPr>
        </p:nvSpPr>
        <p:spPr/>
        <p:txBody>
          <a:bodyPr/>
          <a:lstStyle/>
          <a:p>
            <a:r>
              <a:rPr lang="en-US" b="1" dirty="0"/>
              <a:t>Environmental and Economic Impact</a:t>
            </a:r>
            <a:br>
              <a:rPr lang="en-US" b="1" dirty="0"/>
            </a:br>
            <a:endParaRPr lang="en-US" dirty="0"/>
          </a:p>
        </p:txBody>
      </p:sp>
      <p:sp>
        <p:nvSpPr>
          <p:cNvPr id="3" name="Content Placeholder 2">
            <a:extLst>
              <a:ext uri="{FF2B5EF4-FFF2-40B4-BE49-F238E27FC236}">
                <a16:creationId xmlns:a16="http://schemas.microsoft.com/office/drawing/2014/main" id="{BC131ECA-50FE-A3DD-7A12-1D8F31747AAC}"/>
              </a:ext>
            </a:extLst>
          </p:cNvPr>
          <p:cNvSpPr>
            <a:spLocks noGrp="1"/>
          </p:cNvSpPr>
          <p:nvPr>
            <p:ph idx="1"/>
          </p:nvPr>
        </p:nvSpPr>
        <p:spPr/>
        <p:txBody>
          <a:bodyPr/>
          <a:lstStyle/>
          <a:p>
            <a:pPr>
              <a:buFont typeface="Arial" panose="020B0604020202020204" pitchFamily="34" charset="0"/>
              <a:buChar char="•"/>
            </a:pPr>
            <a:r>
              <a:rPr lang="en-US" b="1" dirty="0"/>
              <a:t>Reduction of Phosphorus Release</a:t>
            </a:r>
            <a:r>
              <a:rPr lang="en-US" dirty="0"/>
              <a:t>: Genetically engineered enzymes contribute to the reduction of phosphorus release in the environment, particularly in the animal feed industry, promoting sustainable practices.</a:t>
            </a:r>
          </a:p>
          <a:p>
            <a:pPr>
              <a:buFont typeface="Arial" panose="020B0604020202020204" pitchFamily="34" charset="0"/>
              <a:buChar char="•"/>
            </a:pPr>
            <a:endParaRPr lang="en-US" dirty="0"/>
          </a:p>
          <a:p>
            <a:pPr>
              <a:buFont typeface="Arial" panose="020B0604020202020204" pitchFamily="34" charset="0"/>
              <a:buChar char="•"/>
            </a:pPr>
            <a:r>
              <a:rPr lang="en-US" b="1" dirty="0"/>
              <a:t>Economic Benefits</a:t>
            </a:r>
            <a:r>
              <a:rPr lang="en-US" dirty="0"/>
              <a:t>: The use of genetically engineered enzymes provides economic benefits through reduced energy consumption, waste reduction, and improved product quality in various industries.</a:t>
            </a:r>
          </a:p>
          <a:p>
            <a:endParaRPr lang="en-US" dirty="0"/>
          </a:p>
        </p:txBody>
      </p:sp>
      <p:sp>
        <p:nvSpPr>
          <p:cNvPr id="5" name="Slide Number Placeholder 4">
            <a:extLst>
              <a:ext uri="{FF2B5EF4-FFF2-40B4-BE49-F238E27FC236}">
                <a16:creationId xmlns:a16="http://schemas.microsoft.com/office/drawing/2014/main" id="{D41C6843-54D1-BC6D-9590-5BC3F7BB23DF}"/>
              </a:ext>
            </a:extLst>
          </p:cNvPr>
          <p:cNvSpPr>
            <a:spLocks noGrp="1"/>
          </p:cNvSpPr>
          <p:nvPr>
            <p:ph type="sldNum" sz="quarter" idx="12"/>
          </p:nvPr>
        </p:nvSpPr>
        <p:spPr/>
        <p:txBody>
          <a:bodyPr/>
          <a:lstStyle/>
          <a:p>
            <a:fld id="{A58E6366-5263-47AA-86C0-50CFD3A1A6B0}" type="slidenum">
              <a:rPr lang="en-US" smtClean="0"/>
              <a:t>36</a:t>
            </a:fld>
            <a:endParaRPr lang="en-US"/>
          </a:p>
        </p:txBody>
      </p:sp>
    </p:spTree>
    <p:extLst>
      <p:ext uri="{BB962C8B-B14F-4D97-AF65-F5344CB8AC3E}">
        <p14:creationId xmlns:p14="http://schemas.microsoft.com/office/powerpoint/2010/main" val="734506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A80E-CA8D-492E-34F4-8AB873A531B6}"/>
              </a:ext>
            </a:extLst>
          </p:cNvPr>
          <p:cNvSpPr>
            <a:spLocks noGrp="1"/>
          </p:cNvSpPr>
          <p:nvPr>
            <p:ph type="title"/>
          </p:nvPr>
        </p:nvSpPr>
        <p:spPr/>
        <p:txBody>
          <a:bodyPr/>
          <a:lstStyle/>
          <a:p>
            <a:r>
              <a:rPr lang="en-US" b="1" dirty="0"/>
              <a:t>Examples of Genetically Engineered Enzymes</a:t>
            </a:r>
          </a:p>
        </p:txBody>
      </p:sp>
      <p:sp>
        <p:nvSpPr>
          <p:cNvPr id="3" name="Content Placeholder 2">
            <a:extLst>
              <a:ext uri="{FF2B5EF4-FFF2-40B4-BE49-F238E27FC236}">
                <a16:creationId xmlns:a16="http://schemas.microsoft.com/office/drawing/2014/main" id="{3B3710AD-220F-3C6A-D806-E99DB016F69C}"/>
              </a:ext>
            </a:extLst>
          </p:cNvPr>
          <p:cNvSpPr>
            <a:spLocks noGrp="1"/>
          </p:cNvSpPr>
          <p:nvPr>
            <p:ph idx="1"/>
          </p:nvPr>
        </p:nvSpPr>
        <p:spPr/>
        <p:txBody>
          <a:bodyPr/>
          <a:lstStyle/>
          <a:p>
            <a:pPr>
              <a:buFont typeface="Arial" panose="020B0604020202020204" pitchFamily="34" charset="0"/>
              <a:buChar char="•"/>
            </a:pPr>
            <a:r>
              <a:rPr lang="en-US" b="1" dirty="0"/>
              <a:t>Chymosin for Cheese Production</a:t>
            </a:r>
            <a:r>
              <a:rPr lang="en-US" dirty="0"/>
              <a:t>: Genetically engineered chymosin used in cheese production offers predictability, purity, and is preferred by vegetarians and certain religious organizations.</a:t>
            </a:r>
          </a:p>
          <a:p>
            <a:pPr marL="0" indent="0">
              <a:buNone/>
            </a:pPr>
            <a:endParaRPr lang="en-US" dirty="0"/>
          </a:p>
          <a:p>
            <a:endParaRPr lang="en-US" dirty="0"/>
          </a:p>
        </p:txBody>
      </p:sp>
      <p:sp>
        <p:nvSpPr>
          <p:cNvPr id="9" name="Slide Number Placeholder 8">
            <a:extLst>
              <a:ext uri="{FF2B5EF4-FFF2-40B4-BE49-F238E27FC236}">
                <a16:creationId xmlns:a16="http://schemas.microsoft.com/office/drawing/2014/main" id="{20495BFA-F2A4-2E5E-19C5-1804A51ECB5F}"/>
              </a:ext>
            </a:extLst>
          </p:cNvPr>
          <p:cNvSpPr>
            <a:spLocks noGrp="1"/>
          </p:cNvSpPr>
          <p:nvPr>
            <p:ph type="sldNum" sz="quarter" idx="12"/>
          </p:nvPr>
        </p:nvSpPr>
        <p:spPr/>
        <p:txBody>
          <a:bodyPr/>
          <a:lstStyle/>
          <a:p>
            <a:fld id="{A58E6366-5263-47AA-86C0-50CFD3A1A6B0}" type="slidenum">
              <a:rPr lang="en-US" smtClean="0"/>
              <a:t>37</a:t>
            </a:fld>
            <a:endParaRPr lang="en-US"/>
          </a:p>
        </p:txBody>
      </p:sp>
      <p:pic>
        <p:nvPicPr>
          <p:cNvPr id="7" name="Picture 6">
            <a:extLst>
              <a:ext uri="{FF2B5EF4-FFF2-40B4-BE49-F238E27FC236}">
                <a16:creationId xmlns:a16="http://schemas.microsoft.com/office/drawing/2014/main" id="{0075739F-1BA6-83DA-5DC6-2502B8E78808}"/>
              </a:ext>
            </a:extLst>
          </p:cNvPr>
          <p:cNvPicPr>
            <a:picLocks noChangeAspect="1"/>
          </p:cNvPicPr>
          <p:nvPr/>
        </p:nvPicPr>
        <p:blipFill>
          <a:blip r:embed="rId2"/>
          <a:stretch>
            <a:fillRect/>
          </a:stretch>
        </p:blipFill>
        <p:spPr>
          <a:xfrm>
            <a:off x="1093943" y="3558766"/>
            <a:ext cx="10259857" cy="2934109"/>
          </a:xfrm>
          <a:prstGeom prst="rect">
            <a:avLst/>
          </a:prstGeom>
        </p:spPr>
      </p:pic>
    </p:spTree>
    <p:extLst>
      <p:ext uri="{BB962C8B-B14F-4D97-AF65-F5344CB8AC3E}">
        <p14:creationId xmlns:p14="http://schemas.microsoft.com/office/powerpoint/2010/main" val="3521606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742A-CBAF-1434-20E7-5812B49A4EE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8FB0081-3DAD-1641-8F90-D74DB2093B87}"/>
              </a:ext>
            </a:extLst>
          </p:cNvPr>
          <p:cNvPicPr>
            <a:picLocks noGrp="1" noChangeAspect="1"/>
          </p:cNvPicPr>
          <p:nvPr>
            <p:ph idx="1"/>
          </p:nvPr>
        </p:nvPicPr>
        <p:blipFill rotWithShape="1">
          <a:blip r:embed="rId2"/>
          <a:srcRect b="30874"/>
          <a:stretch/>
        </p:blipFill>
        <p:spPr>
          <a:xfrm>
            <a:off x="838200" y="8730"/>
            <a:ext cx="10515600" cy="3494208"/>
          </a:xfrm>
          <a:prstGeom prst="rect">
            <a:avLst/>
          </a:prstGeom>
        </p:spPr>
      </p:pic>
      <p:sp>
        <p:nvSpPr>
          <p:cNvPr id="8" name="Slide Number Placeholder 7">
            <a:extLst>
              <a:ext uri="{FF2B5EF4-FFF2-40B4-BE49-F238E27FC236}">
                <a16:creationId xmlns:a16="http://schemas.microsoft.com/office/drawing/2014/main" id="{42E56FD0-147E-9032-8F61-2F65B0E0B6D1}"/>
              </a:ext>
            </a:extLst>
          </p:cNvPr>
          <p:cNvSpPr>
            <a:spLocks noGrp="1"/>
          </p:cNvSpPr>
          <p:nvPr>
            <p:ph type="sldNum" sz="quarter" idx="12"/>
          </p:nvPr>
        </p:nvSpPr>
        <p:spPr/>
        <p:txBody>
          <a:bodyPr/>
          <a:lstStyle/>
          <a:p>
            <a:fld id="{A58E6366-5263-47AA-86C0-50CFD3A1A6B0}" type="slidenum">
              <a:rPr lang="en-US" smtClean="0"/>
              <a:t>38</a:t>
            </a:fld>
            <a:endParaRPr lang="en-US"/>
          </a:p>
        </p:txBody>
      </p:sp>
      <p:pic>
        <p:nvPicPr>
          <p:cNvPr id="6" name="Picture 5">
            <a:extLst>
              <a:ext uri="{FF2B5EF4-FFF2-40B4-BE49-F238E27FC236}">
                <a16:creationId xmlns:a16="http://schemas.microsoft.com/office/drawing/2014/main" id="{D6CD3D8B-8B3B-335E-9D00-64B92D795928}"/>
              </a:ext>
            </a:extLst>
          </p:cNvPr>
          <p:cNvPicPr>
            <a:picLocks noChangeAspect="1"/>
          </p:cNvPicPr>
          <p:nvPr/>
        </p:nvPicPr>
        <p:blipFill>
          <a:blip r:embed="rId3"/>
          <a:stretch>
            <a:fillRect/>
          </a:stretch>
        </p:blipFill>
        <p:spPr>
          <a:xfrm>
            <a:off x="3251548" y="3614569"/>
            <a:ext cx="5238141" cy="3243431"/>
          </a:xfrm>
          <a:prstGeom prst="rect">
            <a:avLst/>
          </a:prstGeom>
        </p:spPr>
      </p:pic>
    </p:spTree>
    <p:extLst>
      <p:ext uri="{BB962C8B-B14F-4D97-AF65-F5344CB8AC3E}">
        <p14:creationId xmlns:p14="http://schemas.microsoft.com/office/powerpoint/2010/main" val="1694277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A3D59B-D100-73E3-D368-7143D4156AE9}"/>
              </a:ext>
            </a:extLst>
          </p:cNvPr>
          <p:cNvSpPr txBox="1"/>
          <p:nvPr/>
        </p:nvSpPr>
        <p:spPr>
          <a:xfrm>
            <a:off x="-51996" y="6553216"/>
            <a:ext cx="4591721" cy="338554"/>
          </a:xfrm>
          <a:prstGeom prst="rect">
            <a:avLst/>
          </a:prstGeom>
          <a:noFill/>
        </p:spPr>
        <p:txBody>
          <a:bodyPr wrap="square">
            <a:spAutoFit/>
          </a:bodyPr>
          <a:lstStyle/>
          <a:p>
            <a:r>
              <a:rPr lang="en-US" sz="1600" i="0" u="none" strike="noStrike" dirty="0">
                <a:solidFill>
                  <a:srgbClr val="4F5671"/>
                </a:solidFill>
                <a:effectLst/>
                <a:highlight>
                  <a:srgbClr val="FFFFFF"/>
                </a:highlight>
                <a:latin typeface="Arial" panose="020B0604020202020204" pitchFamily="34" charset="0"/>
              </a:rPr>
              <a:t>https://doi.org/10.3390/biology11111545</a:t>
            </a:r>
            <a:endParaRPr lang="en-US" sz="1600" dirty="0"/>
          </a:p>
        </p:txBody>
      </p:sp>
      <p:pic>
        <p:nvPicPr>
          <p:cNvPr id="9" name="Picture 8">
            <a:extLst>
              <a:ext uri="{FF2B5EF4-FFF2-40B4-BE49-F238E27FC236}">
                <a16:creationId xmlns:a16="http://schemas.microsoft.com/office/drawing/2014/main" id="{59BA4A6C-700D-F785-8907-170B68DC9F0A}"/>
              </a:ext>
            </a:extLst>
          </p:cNvPr>
          <p:cNvPicPr>
            <a:picLocks noChangeAspect="1"/>
          </p:cNvPicPr>
          <p:nvPr/>
        </p:nvPicPr>
        <p:blipFill>
          <a:blip r:embed="rId2"/>
          <a:stretch>
            <a:fillRect/>
          </a:stretch>
        </p:blipFill>
        <p:spPr>
          <a:xfrm>
            <a:off x="849853" y="0"/>
            <a:ext cx="10696687" cy="2051993"/>
          </a:xfrm>
          <a:prstGeom prst="rect">
            <a:avLst/>
          </a:prstGeom>
        </p:spPr>
      </p:pic>
      <p:pic>
        <p:nvPicPr>
          <p:cNvPr id="11" name="Picture 10">
            <a:extLst>
              <a:ext uri="{FF2B5EF4-FFF2-40B4-BE49-F238E27FC236}">
                <a16:creationId xmlns:a16="http://schemas.microsoft.com/office/drawing/2014/main" id="{6D33DFBB-12C4-1140-CA8C-FCFC1CA4DC22}"/>
              </a:ext>
            </a:extLst>
          </p:cNvPr>
          <p:cNvPicPr>
            <a:picLocks noChangeAspect="1"/>
          </p:cNvPicPr>
          <p:nvPr/>
        </p:nvPicPr>
        <p:blipFill>
          <a:blip r:embed="rId3"/>
          <a:stretch>
            <a:fillRect/>
          </a:stretch>
        </p:blipFill>
        <p:spPr>
          <a:xfrm>
            <a:off x="3141230" y="2051993"/>
            <a:ext cx="6734288" cy="4479571"/>
          </a:xfrm>
          <a:prstGeom prst="rect">
            <a:avLst/>
          </a:prstGeom>
        </p:spPr>
      </p:pic>
      <p:sp>
        <p:nvSpPr>
          <p:cNvPr id="13" name="Slide Number Placeholder 12">
            <a:extLst>
              <a:ext uri="{FF2B5EF4-FFF2-40B4-BE49-F238E27FC236}">
                <a16:creationId xmlns:a16="http://schemas.microsoft.com/office/drawing/2014/main" id="{EA8A91DC-0251-8387-2E10-448894217AD1}"/>
              </a:ext>
            </a:extLst>
          </p:cNvPr>
          <p:cNvSpPr>
            <a:spLocks noGrp="1"/>
          </p:cNvSpPr>
          <p:nvPr>
            <p:ph type="sldNum" sz="quarter" idx="12"/>
          </p:nvPr>
        </p:nvSpPr>
        <p:spPr/>
        <p:txBody>
          <a:bodyPr/>
          <a:lstStyle/>
          <a:p>
            <a:fld id="{A58E6366-5263-47AA-86C0-50CFD3A1A6B0}" type="slidenum">
              <a:rPr lang="en-US" smtClean="0"/>
              <a:t>39</a:t>
            </a:fld>
            <a:endParaRPr lang="en-US"/>
          </a:p>
        </p:txBody>
      </p:sp>
    </p:spTree>
    <p:extLst>
      <p:ext uri="{BB962C8B-B14F-4D97-AF65-F5344CB8AC3E}">
        <p14:creationId xmlns:p14="http://schemas.microsoft.com/office/powerpoint/2010/main" val="65886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E898-0A7A-47E4-14FC-52FAAAF60BA7}"/>
              </a:ext>
            </a:extLst>
          </p:cNvPr>
          <p:cNvSpPr>
            <a:spLocks noGrp="1"/>
          </p:cNvSpPr>
          <p:nvPr>
            <p:ph type="title"/>
          </p:nvPr>
        </p:nvSpPr>
        <p:spPr/>
        <p:txBody>
          <a:bodyPr/>
          <a:lstStyle/>
          <a:p>
            <a:r>
              <a:rPr lang="en-US" b="1" dirty="0"/>
              <a:t>Tools and Techniques in Genetic Engineering</a:t>
            </a:r>
            <a:endParaRPr lang="en-US" dirty="0"/>
          </a:p>
        </p:txBody>
      </p:sp>
      <p:sp>
        <p:nvSpPr>
          <p:cNvPr id="3" name="Content Placeholder 2">
            <a:extLst>
              <a:ext uri="{FF2B5EF4-FFF2-40B4-BE49-F238E27FC236}">
                <a16:creationId xmlns:a16="http://schemas.microsoft.com/office/drawing/2014/main" id="{AB0EF285-2092-F266-0743-2867157CE427}"/>
              </a:ext>
            </a:extLst>
          </p:cNvPr>
          <p:cNvSpPr>
            <a:spLocks noGrp="1"/>
          </p:cNvSpPr>
          <p:nvPr>
            <p:ph idx="1"/>
          </p:nvPr>
        </p:nvSpPr>
        <p:spPr>
          <a:xfrm>
            <a:off x="838200" y="1825625"/>
            <a:ext cx="10515600" cy="4667250"/>
          </a:xfrm>
        </p:spPr>
        <p:txBody>
          <a:bodyPr>
            <a:normAutofit lnSpcReduction="10000"/>
          </a:bodyPr>
          <a:lstStyle/>
          <a:p>
            <a:pPr>
              <a:buFont typeface="Arial" panose="020B0604020202020204" pitchFamily="34" charset="0"/>
              <a:buChar char="•"/>
            </a:pPr>
            <a:endParaRPr lang="en-US" b="1" dirty="0"/>
          </a:p>
          <a:p>
            <a:pPr>
              <a:buFont typeface="Arial" panose="020B0604020202020204" pitchFamily="34" charset="0"/>
              <a:buChar char="•"/>
            </a:pPr>
            <a:r>
              <a:rPr lang="en-US" b="1" dirty="0"/>
              <a:t>CRISPR-Cas9 Technology</a:t>
            </a:r>
            <a:r>
              <a:rPr lang="en-US" dirty="0"/>
              <a:t>: The revolutionary CRISPR-Cas9 system enables precise gene editing, allowing scientists to </a:t>
            </a:r>
            <a:r>
              <a:rPr lang="en-US" b="1" dirty="0"/>
              <a:t>modify DNA </a:t>
            </a:r>
            <a:r>
              <a:rPr lang="en-US" dirty="0"/>
              <a:t>sequences with unprecedented </a:t>
            </a:r>
            <a:r>
              <a:rPr lang="en-US" b="1" dirty="0"/>
              <a:t>accuracy</a:t>
            </a:r>
            <a:r>
              <a:rPr lang="en-US" dirty="0"/>
              <a:t> and </a:t>
            </a:r>
            <a:r>
              <a:rPr lang="en-US" b="1" dirty="0"/>
              <a:t>efficiency</a:t>
            </a:r>
            <a:r>
              <a:rPr lang="en-US" dirty="0"/>
              <a:t>.</a:t>
            </a:r>
          </a:p>
          <a:p>
            <a:pPr>
              <a:buFont typeface="Arial" panose="020B0604020202020204" pitchFamily="34" charset="0"/>
              <a:buChar char="•"/>
            </a:pPr>
            <a:r>
              <a:rPr lang="en-US" b="1" dirty="0"/>
              <a:t>Gene Insertion and Silencing</a:t>
            </a:r>
            <a:r>
              <a:rPr lang="en-US" dirty="0"/>
              <a:t>: Techniques such as gene insertion and gene silencing play a pivotal role in altering the expression of specific traits, providing opportunities for tailored genetic modifications.</a:t>
            </a:r>
          </a:p>
          <a:p>
            <a:pPr>
              <a:buFont typeface="Arial" panose="020B0604020202020204" pitchFamily="34" charset="0"/>
              <a:buChar char="•"/>
            </a:pPr>
            <a:r>
              <a:rPr lang="en-US" b="1" dirty="0"/>
              <a:t>Genetic Modification in Microorganisms</a:t>
            </a:r>
            <a:r>
              <a:rPr lang="en-US" dirty="0"/>
              <a:t>: Genetic engineering is extensively utilized in microorganisms to enhance their capabilities for industrial processes, including the production of </a:t>
            </a:r>
            <a:r>
              <a:rPr lang="en-US" b="1" dirty="0"/>
              <a:t>biofuels</a:t>
            </a:r>
            <a:r>
              <a:rPr lang="en-US" dirty="0"/>
              <a:t> and </a:t>
            </a:r>
            <a:r>
              <a:rPr lang="en-US" b="1" dirty="0"/>
              <a:t>biodegradable</a:t>
            </a:r>
            <a:r>
              <a:rPr lang="en-US" dirty="0"/>
              <a:t> products.</a:t>
            </a:r>
          </a:p>
          <a:p>
            <a:endParaRPr lang="en-US" dirty="0"/>
          </a:p>
        </p:txBody>
      </p:sp>
      <p:sp>
        <p:nvSpPr>
          <p:cNvPr id="5" name="Slide Number Placeholder 4">
            <a:extLst>
              <a:ext uri="{FF2B5EF4-FFF2-40B4-BE49-F238E27FC236}">
                <a16:creationId xmlns:a16="http://schemas.microsoft.com/office/drawing/2014/main" id="{C1C395EC-C11A-05C0-E392-B6839282DCBA}"/>
              </a:ext>
            </a:extLst>
          </p:cNvPr>
          <p:cNvSpPr>
            <a:spLocks noGrp="1"/>
          </p:cNvSpPr>
          <p:nvPr>
            <p:ph type="sldNum" sz="quarter" idx="12"/>
          </p:nvPr>
        </p:nvSpPr>
        <p:spPr/>
        <p:txBody>
          <a:bodyPr/>
          <a:lstStyle/>
          <a:p>
            <a:fld id="{A58E6366-5263-47AA-86C0-50CFD3A1A6B0}" type="slidenum">
              <a:rPr lang="en-US" smtClean="0"/>
              <a:t>4</a:t>
            </a:fld>
            <a:endParaRPr lang="en-US"/>
          </a:p>
        </p:txBody>
      </p:sp>
    </p:spTree>
    <p:extLst>
      <p:ext uri="{BB962C8B-B14F-4D97-AF65-F5344CB8AC3E}">
        <p14:creationId xmlns:p14="http://schemas.microsoft.com/office/powerpoint/2010/main" val="2539092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81776-3F87-FC03-0CC7-710D0AF68C9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04C3CB7-37E3-90D1-493F-2F4D97E34910}"/>
              </a:ext>
            </a:extLst>
          </p:cNvPr>
          <p:cNvPicPr>
            <a:picLocks noGrp="1" noChangeAspect="1"/>
          </p:cNvPicPr>
          <p:nvPr>
            <p:ph idx="1"/>
          </p:nvPr>
        </p:nvPicPr>
        <p:blipFill>
          <a:blip r:embed="rId2"/>
          <a:stretch>
            <a:fillRect/>
          </a:stretch>
        </p:blipFill>
        <p:spPr>
          <a:xfrm>
            <a:off x="-29587" y="10758"/>
            <a:ext cx="11968401" cy="6028915"/>
          </a:xfrm>
        </p:spPr>
      </p:pic>
      <p:sp>
        <p:nvSpPr>
          <p:cNvPr id="9" name="Slide Number Placeholder 8">
            <a:extLst>
              <a:ext uri="{FF2B5EF4-FFF2-40B4-BE49-F238E27FC236}">
                <a16:creationId xmlns:a16="http://schemas.microsoft.com/office/drawing/2014/main" id="{3F9FA501-6004-F8A2-B4AD-3ACE20B99E0D}"/>
              </a:ext>
            </a:extLst>
          </p:cNvPr>
          <p:cNvSpPr>
            <a:spLocks noGrp="1"/>
          </p:cNvSpPr>
          <p:nvPr>
            <p:ph type="sldNum" sz="quarter" idx="12"/>
          </p:nvPr>
        </p:nvSpPr>
        <p:spPr/>
        <p:txBody>
          <a:bodyPr/>
          <a:lstStyle/>
          <a:p>
            <a:fld id="{A58E6366-5263-47AA-86C0-50CFD3A1A6B0}" type="slidenum">
              <a:rPr lang="en-US" smtClean="0"/>
              <a:t>40</a:t>
            </a:fld>
            <a:endParaRPr lang="en-US"/>
          </a:p>
        </p:txBody>
      </p:sp>
      <p:sp>
        <p:nvSpPr>
          <p:cNvPr id="7" name="TextBox 6">
            <a:extLst>
              <a:ext uri="{FF2B5EF4-FFF2-40B4-BE49-F238E27FC236}">
                <a16:creationId xmlns:a16="http://schemas.microsoft.com/office/drawing/2014/main" id="{5FA1DD34-1372-21CC-1204-891A60C21BDE}"/>
              </a:ext>
            </a:extLst>
          </p:cNvPr>
          <p:cNvSpPr txBox="1"/>
          <p:nvPr/>
        </p:nvSpPr>
        <p:spPr>
          <a:xfrm>
            <a:off x="-29587" y="6514391"/>
            <a:ext cx="6094206" cy="338554"/>
          </a:xfrm>
          <a:prstGeom prst="rect">
            <a:avLst/>
          </a:prstGeom>
          <a:noFill/>
        </p:spPr>
        <p:txBody>
          <a:bodyPr wrap="square">
            <a:spAutoFit/>
          </a:bodyPr>
          <a:lstStyle/>
          <a:p>
            <a:r>
              <a:rPr lang="en-US" sz="1600" i="0" u="none" strike="noStrike" dirty="0">
                <a:solidFill>
                  <a:srgbClr val="4F5671"/>
                </a:solidFill>
                <a:effectLst/>
                <a:highlight>
                  <a:srgbClr val="FFFFFF"/>
                </a:highlight>
                <a:latin typeface="Arial" panose="020B0604020202020204" pitchFamily="34" charset="0"/>
              </a:rPr>
              <a:t>https://doi.org/10.3390/biology11111545</a:t>
            </a:r>
            <a:endParaRPr lang="en-US" sz="1600" dirty="0"/>
          </a:p>
        </p:txBody>
      </p:sp>
    </p:spTree>
    <p:extLst>
      <p:ext uri="{BB962C8B-B14F-4D97-AF65-F5344CB8AC3E}">
        <p14:creationId xmlns:p14="http://schemas.microsoft.com/office/powerpoint/2010/main" val="3358502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8F388E-0A99-0C3C-BA2B-BD9F0DF0FB77}"/>
              </a:ext>
            </a:extLst>
          </p:cNvPr>
          <p:cNvSpPr>
            <a:spLocks noGrp="1"/>
          </p:cNvSpPr>
          <p:nvPr>
            <p:ph idx="1"/>
          </p:nvPr>
        </p:nvSpPr>
        <p:spPr>
          <a:xfrm>
            <a:off x="838200" y="494852"/>
            <a:ext cx="10515600" cy="5682111"/>
          </a:xfrm>
        </p:spPr>
        <p:txBody>
          <a:bodyPr>
            <a:normAutofit/>
          </a:bodyPr>
          <a:lstStyle/>
          <a:p>
            <a:r>
              <a:rPr lang="en-US" b="1" dirty="0"/>
              <a:t>Bovine Somatotropin (BST) for Milk Production</a:t>
            </a:r>
            <a:r>
              <a:rPr lang="en-US" dirty="0"/>
              <a:t>: Genetically engineered BST enhances milk production in adult cows, offering benefits to milk producers and contributing to the dairy industry.</a:t>
            </a:r>
          </a:p>
        </p:txBody>
      </p:sp>
      <p:sp>
        <p:nvSpPr>
          <p:cNvPr id="12" name="Slide Number Placeholder 11">
            <a:extLst>
              <a:ext uri="{FF2B5EF4-FFF2-40B4-BE49-F238E27FC236}">
                <a16:creationId xmlns:a16="http://schemas.microsoft.com/office/drawing/2014/main" id="{C96A0B40-0EB7-85DA-4FC6-D2A714038D81}"/>
              </a:ext>
            </a:extLst>
          </p:cNvPr>
          <p:cNvSpPr>
            <a:spLocks noGrp="1"/>
          </p:cNvSpPr>
          <p:nvPr>
            <p:ph type="sldNum" sz="quarter" idx="12"/>
          </p:nvPr>
        </p:nvSpPr>
        <p:spPr/>
        <p:txBody>
          <a:bodyPr/>
          <a:lstStyle/>
          <a:p>
            <a:fld id="{A58E6366-5263-47AA-86C0-50CFD3A1A6B0}" type="slidenum">
              <a:rPr lang="en-US" smtClean="0"/>
              <a:t>41</a:t>
            </a:fld>
            <a:endParaRPr lang="en-US"/>
          </a:p>
        </p:txBody>
      </p:sp>
      <p:pic>
        <p:nvPicPr>
          <p:cNvPr id="7" name="Picture 6">
            <a:extLst>
              <a:ext uri="{FF2B5EF4-FFF2-40B4-BE49-F238E27FC236}">
                <a16:creationId xmlns:a16="http://schemas.microsoft.com/office/drawing/2014/main" id="{D029A2F5-918C-E4A7-34DA-548C50985D26}"/>
              </a:ext>
            </a:extLst>
          </p:cNvPr>
          <p:cNvPicPr>
            <a:picLocks noChangeAspect="1"/>
          </p:cNvPicPr>
          <p:nvPr/>
        </p:nvPicPr>
        <p:blipFill>
          <a:blip r:embed="rId2"/>
          <a:stretch>
            <a:fillRect/>
          </a:stretch>
        </p:blipFill>
        <p:spPr>
          <a:xfrm>
            <a:off x="0" y="1916963"/>
            <a:ext cx="12192000" cy="4446185"/>
          </a:xfrm>
          <a:prstGeom prst="rect">
            <a:avLst/>
          </a:prstGeom>
        </p:spPr>
      </p:pic>
      <p:sp>
        <p:nvSpPr>
          <p:cNvPr id="10" name="TextBox 9">
            <a:extLst>
              <a:ext uri="{FF2B5EF4-FFF2-40B4-BE49-F238E27FC236}">
                <a16:creationId xmlns:a16="http://schemas.microsoft.com/office/drawing/2014/main" id="{4999328B-B5FA-2C29-712C-DB9117DD5152}"/>
              </a:ext>
            </a:extLst>
          </p:cNvPr>
          <p:cNvSpPr txBox="1"/>
          <p:nvPr/>
        </p:nvSpPr>
        <p:spPr>
          <a:xfrm>
            <a:off x="0" y="6550223"/>
            <a:ext cx="4399878" cy="338554"/>
          </a:xfrm>
          <a:prstGeom prst="rect">
            <a:avLst/>
          </a:prstGeom>
          <a:noFill/>
        </p:spPr>
        <p:txBody>
          <a:bodyPr wrap="square" rtlCol="0">
            <a:spAutoFit/>
          </a:bodyPr>
          <a:lstStyle/>
          <a:p>
            <a:r>
              <a:rPr lang="en-US" sz="1600" b="1" i="0" u="sng" dirty="0">
                <a:solidFill>
                  <a:srgbClr val="4F5671"/>
                </a:solidFill>
                <a:effectLst/>
                <a:highlight>
                  <a:srgbClr val="FFFFFF"/>
                </a:highlight>
                <a:latin typeface="Arial" panose="020B0604020202020204" pitchFamily="34" charset="0"/>
              </a:rPr>
              <a:t>https://doi.org/10.3390/ani14040636</a:t>
            </a:r>
            <a:endParaRPr lang="en-US" sz="1600" dirty="0"/>
          </a:p>
        </p:txBody>
      </p:sp>
    </p:spTree>
    <p:extLst>
      <p:ext uri="{BB962C8B-B14F-4D97-AF65-F5344CB8AC3E}">
        <p14:creationId xmlns:p14="http://schemas.microsoft.com/office/powerpoint/2010/main" val="185631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B8684C-81A7-0962-C7E5-DB905E512537}"/>
              </a:ext>
            </a:extLst>
          </p:cNvPr>
          <p:cNvSpPr>
            <a:spLocks noGrp="1"/>
          </p:cNvSpPr>
          <p:nvPr>
            <p:ph idx="1"/>
          </p:nvPr>
        </p:nvSpPr>
        <p:spPr/>
        <p:txBody>
          <a:bodyPr/>
          <a:lstStyle/>
          <a:p>
            <a:endParaRPr lang="en-US"/>
          </a:p>
        </p:txBody>
      </p:sp>
      <p:sp>
        <p:nvSpPr>
          <p:cNvPr id="9" name="Slide Number Placeholder 8">
            <a:extLst>
              <a:ext uri="{FF2B5EF4-FFF2-40B4-BE49-F238E27FC236}">
                <a16:creationId xmlns:a16="http://schemas.microsoft.com/office/drawing/2014/main" id="{40B287B9-A558-FB1D-068F-C38144F9C84E}"/>
              </a:ext>
            </a:extLst>
          </p:cNvPr>
          <p:cNvSpPr>
            <a:spLocks noGrp="1"/>
          </p:cNvSpPr>
          <p:nvPr>
            <p:ph type="sldNum" sz="quarter" idx="12"/>
          </p:nvPr>
        </p:nvSpPr>
        <p:spPr/>
        <p:txBody>
          <a:bodyPr/>
          <a:lstStyle/>
          <a:p>
            <a:fld id="{A58E6366-5263-47AA-86C0-50CFD3A1A6B0}" type="slidenum">
              <a:rPr lang="en-US" smtClean="0"/>
              <a:t>42</a:t>
            </a:fld>
            <a:endParaRPr lang="en-US"/>
          </a:p>
        </p:txBody>
      </p:sp>
      <p:pic>
        <p:nvPicPr>
          <p:cNvPr id="5" name="Picture 4">
            <a:extLst>
              <a:ext uri="{FF2B5EF4-FFF2-40B4-BE49-F238E27FC236}">
                <a16:creationId xmlns:a16="http://schemas.microsoft.com/office/drawing/2014/main" id="{D44733D6-46AC-F575-58D2-8666AB88D5EE}"/>
              </a:ext>
            </a:extLst>
          </p:cNvPr>
          <p:cNvPicPr>
            <a:picLocks noChangeAspect="1"/>
          </p:cNvPicPr>
          <p:nvPr/>
        </p:nvPicPr>
        <p:blipFill>
          <a:blip r:embed="rId2"/>
          <a:stretch>
            <a:fillRect/>
          </a:stretch>
        </p:blipFill>
        <p:spPr>
          <a:xfrm>
            <a:off x="699334" y="0"/>
            <a:ext cx="10793331" cy="2429214"/>
          </a:xfrm>
          <a:prstGeom prst="rect">
            <a:avLst/>
          </a:prstGeom>
        </p:spPr>
      </p:pic>
      <p:pic>
        <p:nvPicPr>
          <p:cNvPr id="7" name="Picture 6">
            <a:extLst>
              <a:ext uri="{FF2B5EF4-FFF2-40B4-BE49-F238E27FC236}">
                <a16:creationId xmlns:a16="http://schemas.microsoft.com/office/drawing/2014/main" id="{4155D034-CEAE-1A59-E8F3-7D180E3B10E9}"/>
              </a:ext>
            </a:extLst>
          </p:cNvPr>
          <p:cNvPicPr>
            <a:picLocks noChangeAspect="1"/>
          </p:cNvPicPr>
          <p:nvPr/>
        </p:nvPicPr>
        <p:blipFill>
          <a:blip r:embed="rId3"/>
          <a:stretch>
            <a:fillRect/>
          </a:stretch>
        </p:blipFill>
        <p:spPr>
          <a:xfrm>
            <a:off x="2247917" y="2608601"/>
            <a:ext cx="7308065" cy="3991580"/>
          </a:xfrm>
          <a:prstGeom prst="rect">
            <a:avLst/>
          </a:prstGeom>
        </p:spPr>
      </p:pic>
      <p:sp>
        <p:nvSpPr>
          <p:cNvPr id="4" name="TextBox 3">
            <a:extLst>
              <a:ext uri="{FF2B5EF4-FFF2-40B4-BE49-F238E27FC236}">
                <a16:creationId xmlns:a16="http://schemas.microsoft.com/office/drawing/2014/main" id="{7085DB9B-8CDA-77C2-D421-0913E39C5FA3}"/>
              </a:ext>
            </a:extLst>
          </p:cNvPr>
          <p:cNvSpPr txBox="1"/>
          <p:nvPr/>
        </p:nvSpPr>
        <p:spPr>
          <a:xfrm>
            <a:off x="0" y="6538912"/>
            <a:ext cx="6094324" cy="338554"/>
          </a:xfrm>
          <a:prstGeom prst="rect">
            <a:avLst/>
          </a:prstGeom>
          <a:noFill/>
        </p:spPr>
        <p:txBody>
          <a:bodyPr wrap="square">
            <a:spAutoFit/>
          </a:bodyPr>
          <a:lstStyle/>
          <a:p>
            <a:r>
              <a:rPr lang="en-US" sz="1600" b="1" i="0" u="sng" dirty="0">
                <a:solidFill>
                  <a:srgbClr val="4F5671"/>
                </a:solidFill>
                <a:effectLst/>
                <a:highlight>
                  <a:srgbClr val="FFFFFF"/>
                </a:highlight>
                <a:latin typeface="Arial" panose="020B0604020202020204" pitchFamily="34" charset="0"/>
              </a:rPr>
              <a:t>https://doi.org/10.3390/ani14040636</a:t>
            </a:r>
            <a:endParaRPr lang="en-US" sz="1600" dirty="0"/>
          </a:p>
        </p:txBody>
      </p:sp>
    </p:spTree>
    <p:extLst>
      <p:ext uri="{BB962C8B-B14F-4D97-AF65-F5344CB8AC3E}">
        <p14:creationId xmlns:p14="http://schemas.microsoft.com/office/powerpoint/2010/main" val="687421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4C0DD2-BAF3-81E6-E980-C793715060CC}"/>
              </a:ext>
            </a:extLst>
          </p:cNvPr>
          <p:cNvPicPr>
            <a:picLocks noChangeAspect="1"/>
          </p:cNvPicPr>
          <p:nvPr/>
        </p:nvPicPr>
        <p:blipFill>
          <a:blip r:embed="rId2"/>
          <a:stretch>
            <a:fillRect/>
          </a:stretch>
        </p:blipFill>
        <p:spPr>
          <a:xfrm>
            <a:off x="2818942" y="70969"/>
            <a:ext cx="6554115" cy="6716062"/>
          </a:xfrm>
          <a:prstGeom prst="rect">
            <a:avLst/>
          </a:prstGeom>
        </p:spPr>
      </p:pic>
      <p:sp>
        <p:nvSpPr>
          <p:cNvPr id="7" name="Slide Number Placeholder 6">
            <a:extLst>
              <a:ext uri="{FF2B5EF4-FFF2-40B4-BE49-F238E27FC236}">
                <a16:creationId xmlns:a16="http://schemas.microsoft.com/office/drawing/2014/main" id="{07EC2D32-1543-3BB6-A405-F47E8CB2A4BF}"/>
              </a:ext>
            </a:extLst>
          </p:cNvPr>
          <p:cNvSpPr>
            <a:spLocks noGrp="1"/>
          </p:cNvSpPr>
          <p:nvPr>
            <p:ph type="sldNum" sz="quarter" idx="12"/>
          </p:nvPr>
        </p:nvSpPr>
        <p:spPr/>
        <p:txBody>
          <a:bodyPr/>
          <a:lstStyle/>
          <a:p>
            <a:fld id="{A58E6366-5263-47AA-86C0-50CFD3A1A6B0}" type="slidenum">
              <a:rPr lang="en-US" smtClean="0"/>
              <a:t>43</a:t>
            </a:fld>
            <a:endParaRPr lang="en-US"/>
          </a:p>
        </p:txBody>
      </p:sp>
      <p:sp>
        <p:nvSpPr>
          <p:cNvPr id="2" name="TextBox 1">
            <a:extLst>
              <a:ext uri="{FF2B5EF4-FFF2-40B4-BE49-F238E27FC236}">
                <a16:creationId xmlns:a16="http://schemas.microsoft.com/office/drawing/2014/main" id="{02EEF21B-6CE5-A3B1-C93B-EA608B1C6C3E}"/>
              </a:ext>
            </a:extLst>
          </p:cNvPr>
          <p:cNvSpPr txBox="1"/>
          <p:nvPr/>
        </p:nvSpPr>
        <p:spPr>
          <a:xfrm>
            <a:off x="0" y="6538912"/>
            <a:ext cx="6094324" cy="338554"/>
          </a:xfrm>
          <a:prstGeom prst="rect">
            <a:avLst/>
          </a:prstGeom>
          <a:noFill/>
        </p:spPr>
        <p:txBody>
          <a:bodyPr wrap="square">
            <a:spAutoFit/>
          </a:bodyPr>
          <a:lstStyle/>
          <a:p>
            <a:r>
              <a:rPr lang="en-US" sz="1600" b="1" i="0" u="sng" dirty="0">
                <a:solidFill>
                  <a:srgbClr val="4F5671"/>
                </a:solidFill>
                <a:effectLst/>
                <a:highlight>
                  <a:srgbClr val="FFFFFF"/>
                </a:highlight>
                <a:latin typeface="Arial" panose="020B0604020202020204" pitchFamily="34" charset="0"/>
              </a:rPr>
              <a:t>https://doi.org/10.3390/ani14040636</a:t>
            </a:r>
            <a:endParaRPr lang="en-US" sz="1600" dirty="0"/>
          </a:p>
        </p:txBody>
      </p:sp>
    </p:spTree>
    <p:extLst>
      <p:ext uri="{BB962C8B-B14F-4D97-AF65-F5344CB8AC3E}">
        <p14:creationId xmlns:p14="http://schemas.microsoft.com/office/powerpoint/2010/main" val="3972629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CA55-8981-8AE6-FD4C-96C2054470B8}"/>
              </a:ext>
            </a:extLst>
          </p:cNvPr>
          <p:cNvSpPr>
            <a:spLocks noGrp="1"/>
          </p:cNvSpPr>
          <p:nvPr>
            <p:ph type="title"/>
          </p:nvPr>
        </p:nvSpPr>
        <p:spPr>
          <a:xfrm>
            <a:off x="1140312" y="1161189"/>
            <a:ext cx="9621819" cy="1517464"/>
          </a:xfrm>
        </p:spPr>
        <p:txBody>
          <a:bodyPr>
            <a:normAutofit/>
          </a:bodyPr>
          <a:lstStyle/>
          <a:p>
            <a:pPr algn="ctr"/>
            <a:r>
              <a:rPr lang="en-US" sz="4800" b="1" dirty="0"/>
              <a:t>Genetically Engineered Plants and Animals in Industry</a:t>
            </a:r>
            <a:endParaRPr lang="en-US" sz="4800" dirty="0"/>
          </a:p>
        </p:txBody>
      </p:sp>
      <p:sp>
        <p:nvSpPr>
          <p:cNvPr id="5" name="Slide Number Placeholder 4">
            <a:extLst>
              <a:ext uri="{FF2B5EF4-FFF2-40B4-BE49-F238E27FC236}">
                <a16:creationId xmlns:a16="http://schemas.microsoft.com/office/drawing/2014/main" id="{3D47B010-3DAE-3167-521E-A36DCFB54C02}"/>
              </a:ext>
            </a:extLst>
          </p:cNvPr>
          <p:cNvSpPr>
            <a:spLocks noGrp="1"/>
          </p:cNvSpPr>
          <p:nvPr>
            <p:ph type="sldNum" sz="quarter" idx="12"/>
          </p:nvPr>
        </p:nvSpPr>
        <p:spPr/>
        <p:txBody>
          <a:bodyPr/>
          <a:lstStyle/>
          <a:p>
            <a:fld id="{A58E6366-5263-47AA-86C0-50CFD3A1A6B0}" type="slidenum">
              <a:rPr lang="en-US" smtClean="0"/>
              <a:t>44</a:t>
            </a:fld>
            <a:endParaRPr lang="en-US"/>
          </a:p>
        </p:txBody>
      </p:sp>
      <p:pic>
        <p:nvPicPr>
          <p:cNvPr id="6146" name="Picture 2" descr="Premium Vector | Set of genetically modified plants, animals and foods, dna  engineering industry">
            <a:extLst>
              <a:ext uri="{FF2B5EF4-FFF2-40B4-BE49-F238E27FC236}">
                <a16:creationId xmlns:a16="http://schemas.microsoft.com/office/drawing/2014/main" id="{3462DB0E-640A-C7B8-8016-39D2D35E4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069" y="3065412"/>
            <a:ext cx="9404950" cy="313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359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C1AB1-B740-BB9B-A9A3-35DECC146C5A}"/>
              </a:ext>
            </a:extLst>
          </p:cNvPr>
          <p:cNvSpPr>
            <a:spLocks noGrp="1"/>
          </p:cNvSpPr>
          <p:nvPr>
            <p:ph type="title"/>
          </p:nvPr>
        </p:nvSpPr>
        <p:spPr>
          <a:xfrm>
            <a:off x="301215" y="365125"/>
            <a:ext cx="12414324" cy="1325563"/>
          </a:xfrm>
        </p:spPr>
        <p:txBody>
          <a:bodyPr>
            <a:normAutofit/>
          </a:bodyPr>
          <a:lstStyle/>
          <a:p>
            <a:r>
              <a:rPr lang="en-US" sz="4000" b="1" dirty="0"/>
              <a:t>Engineering Plants for Industrial Applications</a:t>
            </a:r>
            <a:endParaRPr lang="en-US" sz="4000" dirty="0"/>
          </a:p>
        </p:txBody>
      </p:sp>
      <p:sp>
        <p:nvSpPr>
          <p:cNvPr id="3" name="Content Placeholder 2">
            <a:extLst>
              <a:ext uri="{FF2B5EF4-FFF2-40B4-BE49-F238E27FC236}">
                <a16:creationId xmlns:a16="http://schemas.microsoft.com/office/drawing/2014/main" id="{A35B91A5-E570-C73F-E432-1A2EF285C277}"/>
              </a:ext>
            </a:extLst>
          </p:cNvPr>
          <p:cNvSpPr>
            <a:spLocks noGrp="1"/>
          </p:cNvSpPr>
          <p:nvPr>
            <p:ph idx="1"/>
          </p:nvPr>
        </p:nvSpPr>
        <p:spPr/>
        <p:txBody>
          <a:bodyPr/>
          <a:lstStyle/>
          <a:p>
            <a:r>
              <a:rPr lang="en-US" b="1" dirty="0"/>
              <a:t>Insect Resistance</a:t>
            </a:r>
            <a:r>
              <a:rPr lang="en-US" dirty="0"/>
              <a:t>: Genetically engineered plants exhibit resistance to insects through the incorporation of genes such as Bacillus thuringiensis (</a:t>
            </a:r>
            <a:r>
              <a:rPr lang="en-US" dirty="0" err="1"/>
              <a:t>Bt</a:t>
            </a:r>
            <a:r>
              <a:rPr lang="en-US" dirty="0"/>
              <a:t>), offering sustainable solutions in agriculture and reducing the need for chemical pesticides.</a:t>
            </a:r>
          </a:p>
          <a:p>
            <a:endParaRPr lang="en-US" dirty="0"/>
          </a:p>
          <a:p>
            <a:r>
              <a:rPr lang="en-US" b="1" dirty="0"/>
              <a:t>Enhanced Nutritional Capabilities</a:t>
            </a:r>
            <a:r>
              <a:rPr lang="en-US" dirty="0"/>
              <a:t>: Genetic engineering has led to the enhancement of nutritional capabilities in crops, such as engineering vitamin A into rice and amino acids into legumes and cereals, addressing global food security challenges.</a:t>
            </a:r>
          </a:p>
        </p:txBody>
      </p:sp>
      <p:sp>
        <p:nvSpPr>
          <p:cNvPr id="6" name="Slide Number Placeholder 5">
            <a:extLst>
              <a:ext uri="{FF2B5EF4-FFF2-40B4-BE49-F238E27FC236}">
                <a16:creationId xmlns:a16="http://schemas.microsoft.com/office/drawing/2014/main" id="{4B30CD45-D165-9C3F-6689-4A2A865DB46E}"/>
              </a:ext>
            </a:extLst>
          </p:cNvPr>
          <p:cNvSpPr>
            <a:spLocks noGrp="1"/>
          </p:cNvSpPr>
          <p:nvPr>
            <p:ph type="sldNum" sz="quarter" idx="12"/>
          </p:nvPr>
        </p:nvSpPr>
        <p:spPr/>
        <p:txBody>
          <a:bodyPr/>
          <a:lstStyle/>
          <a:p>
            <a:fld id="{A58E6366-5263-47AA-86C0-50CFD3A1A6B0}" type="slidenum">
              <a:rPr lang="en-US" smtClean="0"/>
              <a:t>45</a:t>
            </a:fld>
            <a:endParaRPr lang="en-US"/>
          </a:p>
        </p:txBody>
      </p:sp>
    </p:spTree>
    <p:extLst>
      <p:ext uri="{BB962C8B-B14F-4D97-AF65-F5344CB8AC3E}">
        <p14:creationId xmlns:p14="http://schemas.microsoft.com/office/powerpoint/2010/main" val="3386638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C1F5A2-D688-F048-5C47-EE94BD9C4ECF}"/>
              </a:ext>
            </a:extLst>
          </p:cNvPr>
          <p:cNvSpPr>
            <a:spLocks noGrp="1"/>
          </p:cNvSpPr>
          <p:nvPr>
            <p:ph type="sldNum" sz="quarter" idx="12"/>
          </p:nvPr>
        </p:nvSpPr>
        <p:spPr/>
        <p:txBody>
          <a:bodyPr/>
          <a:lstStyle/>
          <a:p>
            <a:fld id="{A58E6366-5263-47AA-86C0-50CFD3A1A6B0}" type="slidenum">
              <a:rPr lang="en-US" smtClean="0"/>
              <a:t>46</a:t>
            </a:fld>
            <a:endParaRPr lang="en-US"/>
          </a:p>
        </p:txBody>
      </p:sp>
      <p:pic>
        <p:nvPicPr>
          <p:cNvPr id="6" name="Picture 5">
            <a:extLst>
              <a:ext uri="{FF2B5EF4-FFF2-40B4-BE49-F238E27FC236}">
                <a16:creationId xmlns:a16="http://schemas.microsoft.com/office/drawing/2014/main" id="{36CF0C0C-158F-331C-C8D0-BFA21E286F94}"/>
              </a:ext>
            </a:extLst>
          </p:cNvPr>
          <p:cNvPicPr>
            <a:picLocks noChangeAspect="1"/>
          </p:cNvPicPr>
          <p:nvPr/>
        </p:nvPicPr>
        <p:blipFill>
          <a:blip r:embed="rId2"/>
          <a:stretch>
            <a:fillRect/>
          </a:stretch>
        </p:blipFill>
        <p:spPr>
          <a:xfrm>
            <a:off x="1318546" y="365125"/>
            <a:ext cx="9554908" cy="5572903"/>
          </a:xfrm>
          <a:prstGeom prst="rect">
            <a:avLst/>
          </a:prstGeom>
        </p:spPr>
      </p:pic>
      <p:sp>
        <p:nvSpPr>
          <p:cNvPr id="8" name="TextBox 7">
            <a:extLst>
              <a:ext uri="{FF2B5EF4-FFF2-40B4-BE49-F238E27FC236}">
                <a16:creationId xmlns:a16="http://schemas.microsoft.com/office/drawing/2014/main" id="{B16589CD-6E86-87DA-5965-852140E8456A}"/>
              </a:ext>
            </a:extLst>
          </p:cNvPr>
          <p:cNvSpPr txBox="1"/>
          <p:nvPr/>
        </p:nvSpPr>
        <p:spPr>
          <a:xfrm>
            <a:off x="0" y="6488668"/>
            <a:ext cx="6094206" cy="369332"/>
          </a:xfrm>
          <a:prstGeom prst="rect">
            <a:avLst/>
          </a:prstGeom>
          <a:noFill/>
        </p:spPr>
        <p:txBody>
          <a:bodyPr wrap="square">
            <a:spAutoFit/>
          </a:bodyPr>
          <a:lstStyle/>
          <a:p>
            <a:r>
              <a:rPr lang="en-US" dirty="0"/>
              <a:t>https://www.nature.com/articles/nbt1082</a:t>
            </a:r>
          </a:p>
        </p:txBody>
      </p:sp>
    </p:spTree>
    <p:extLst>
      <p:ext uri="{BB962C8B-B14F-4D97-AF65-F5344CB8AC3E}">
        <p14:creationId xmlns:p14="http://schemas.microsoft.com/office/powerpoint/2010/main" val="3570707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ABE18B-8461-F654-6AB9-F87C889118F1}"/>
              </a:ext>
            </a:extLst>
          </p:cNvPr>
          <p:cNvSpPr>
            <a:spLocks noGrp="1"/>
          </p:cNvSpPr>
          <p:nvPr>
            <p:ph type="sldNum" sz="quarter" idx="12"/>
          </p:nvPr>
        </p:nvSpPr>
        <p:spPr/>
        <p:txBody>
          <a:bodyPr/>
          <a:lstStyle/>
          <a:p>
            <a:fld id="{A58E6366-5263-47AA-86C0-50CFD3A1A6B0}" type="slidenum">
              <a:rPr lang="en-US" smtClean="0"/>
              <a:t>47</a:t>
            </a:fld>
            <a:endParaRPr lang="en-US"/>
          </a:p>
        </p:txBody>
      </p:sp>
      <p:pic>
        <p:nvPicPr>
          <p:cNvPr id="6" name="Picture 5">
            <a:extLst>
              <a:ext uri="{FF2B5EF4-FFF2-40B4-BE49-F238E27FC236}">
                <a16:creationId xmlns:a16="http://schemas.microsoft.com/office/drawing/2014/main" id="{20D3F04F-B75C-7EF9-95C3-6C8E77B48701}"/>
              </a:ext>
            </a:extLst>
          </p:cNvPr>
          <p:cNvPicPr>
            <a:picLocks noChangeAspect="1"/>
          </p:cNvPicPr>
          <p:nvPr/>
        </p:nvPicPr>
        <p:blipFill>
          <a:blip r:embed="rId2"/>
          <a:stretch>
            <a:fillRect/>
          </a:stretch>
        </p:blipFill>
        <p:spPr>
          <a:xfrm>
            <a:off x="1099039" y="675042"/>
            <a:ext cx="10653467" cy="5507915"/>
          </a:xfrm>
          <a:prstGeom prst="rect">
            <a:avLst/>
          </a:prstGeom>
        </p:spPr>
      </p:pic>
      <p:sp>
        <p:nvSpPr>
          <p:cNvPr id="8" name="TextBox 7">
            <a:extLst>
              <a:ext uri="{FF2B5EF4-FFF2-40B4-BE49-F238E27FC236}">
                <a16:creationId xmlns:a16="http://schemas.microsoft.com/office/drawing/2014/main" id="{373CB57C-04A6-FABF-56F3-C78C05CE83B9}"/>
              </a:ext>
            </a:extLst>
          </p:cNvPr>
          <p:cNvSpPr txBox="1"/>
          <p:nvPr/>
        </p:nvSpPr>
        <p:spPr>
          <a:xfrm>
            <a:off x="1793" y="6488668"/>
            <a:ext cx="6094206" cy="369332"/>
          </a:xfrm>
          <a:prstGeom prst="rect">
            <a:avLst/>
          </a:prstGeom>
          <a:noFill/>
        </p:spPr>
        <p:txBody>
          <a:bodyPr wrap="square">
            <a:spAutoFit/>
          </a:bodyPr>
          <a:lstStyle/>
          <a:p>
            <a:r>
              <a:rPr lang="en-US" b="1" dirty="0"/>
              <a:t>Ref: </a:t>
            </a:r>
            <a:r>
              <a:rPr lang="en-US" dirty="0"/>
              <a:t>https://www.nature.com/articles/nbt1082</a:t>
            </a:r>
          </a:p>
        </p:txBody>
      </p:sp>
    </p:spTree>
    <p:extLst>
      <p:ext uri="{BB962C8B-B14F-4D97-AF65-F5344CB8AC3E}">
        <p14:creationId xmlns:p14="http://schemas.microsoft.com/office/powerpoint/2010/main" val="4101102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22608-4C8C-51D3-1D31-D0BAA5C9332F}"/>
              </a:ext>
            </a:extLst>
          </p:cNvPr>
          <p:cNvSpPr>
            <a:spLocks noGrp="1"/>
          </p:cNvSpPr>
          <p:nvPr>
            <p:ph type="title"/>
          </p:nvPr>
        </p:nvSpPr>
        <p:spPr/>
        <p:txBody>
          <a:bodyPr/>
          <a:lstStyle/>
          <a:p>
            <a:r>
              <a:rPr lang="en-US" b="1" dirty="0"/>
              <a:t>Transgenic Animals as Bioreactors</a:t>
            </a:r>
            <a:endParaRPr lang="en-US" dirty="0"/>
          </a:p>
        </p:txBody>
      </p:sp>
      <p:sp>
        <p:nvSpPr>
          <p:cNvPr id="3" name="Content Placeholder 2">
            <a:extLst>
              <a:ext uri="{FF2B5EF4-FFF2-40B4-BE49-F238E27FC236}">
                <a16:creationId xmlns:a16="http://schemas.microsoft.com/office/drawing/2014/main" id="{23F8C488-3512-E327-F62D-9C5AAB5FCEB9}"/>
              </a:ext>
            </a:extLst>
          </p:cNvPr>
          <p:cNvSpPr>
            <a:spLocks noGrp="1"/>
          </p:cNvSpPr>
          <p:nvPr>
            <p:ph idx="1"/>
          </p:nvPr>
        </p:nvSpPr>
        <p:spPr>
          <a:xfrm>
            <a:off x="838200" y="1492138"/>
            <a:ext cx="10515600" cy="4351338"/>
          </a:xfrm>
        </p:spPr>
        <p:txBody>
          <a:bodyPr/>
          <a:lstStyle/>
          <a:p>
            <a:endParaRPr lang="en-US" dirty="0"/>
          </a:p>
          <a:p>
            <a:r>
              <a:rPr lang="en-US" b="1" dirty="0"/>
              <a:t>Pharming</a:t>
            </a:r>
            <a:r>
              <a:rPr lang="en-US" dirty="0"/>
              <a:t>: Transgenic animals serve as bioreactors for the production of pharmaceuticals, offering cost-effective and exclusive methods for drug production, contributing to the development of value-added agricultural products.</a:t>
            </a:r>
          </a:p>
          <a:p>
            <a:r>
              <a:rPr lang="en-US" b="1" dirty="0"/>
              <a:t>Advantages of Transgenic Bioreactors</a:t>
            </a:r>
            <a:r>
              <a:rPr lang="en-US" dirty="0"/>
              <a:t>: The use of transgenic animals as bioreactors provides advantages such as lower drug costs, faster manufacturing, and the production of drugs that may be unavailable through other methods.</a:t>
            </a:r>
          </a:p>
          <a:p>
            <a:endParaRPr lang="en-US" dirty="0"/>
          </a:p>
        </p:txBody>
      </p:sp>
      <p:sp>
        <p:nvSpPr>
          <p:cNvPr id="5" name="Slide Number Placeholder 4">
            <a:extLst>
              <a:ext uri="{FF2B5EF4-FFF2-40B4-BE49-F238E27FC236}">
                <a16:creationId xmlns:a16="http://schemas.microsoft.com/office/drawing/2014/main" id="{83CAE8E7-6984-5E94-BB11-F0C80AAC674B}"/>
              </a:ext>
            </a:extLst>
          </p:cNvPr>
          <p:cNvSpPr>
            <a:spLocks noGrp="1"/>
          </p:cNvSpPr>
          <p:nvPr>
            <p:ph type="sldNum" sz="quarter" idx="12"/>
          </p:nvPr>
        </p:nvSpPr>
        <p:spPr/>
        <p:txBody>
          <a:bodyPr/>
          <a:lstStyle/>
          <a:p>
            <a:fld id="{A58E6366-5263-47AA-86C0-50CFD3A1A6B0}" type="slidenum">
              <a:rPr lang="en-US" smtClean="0"/>
              <a:t>48</a:t>
            </a:fld>
            <a:endParaRPr lang="en-US"/>
          </a:p>
        </p:txBody>
      </p:sp>
    </p:spTree>
    <p:extLst>
      <p:ext uri="{BB962C8B-B14F-4D97-AF65-F5344CB8AC3E}">
        <p14:creationId xmlns:p14="http://schemas.microsoft.com/office/powerpoint/2010/main" val="3024843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7D66-1EA0-F157-83BC-5C6AF0EB0C9F}"/>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D8412B10-2201-97DB-5E91-3132D5ACEF31}"/>
              </a:ext>
            </a:extLst>
          </p:cNvPr>
          <p:cNvPicPr>
            <a:picLocks noGrp="1" noChangeAspect="1"/>
          </p:cNvPicPr>
          <p:nvPr>
            <p:ph idx="1"/>
          </p:nvPr>
        </p:nvPicPr>
        <p:blipFill>
          <a:blip r:embed="rId2"/>
          <a:stretch>
            <a:fillRect/>
          </a:stretch>
        </p:blipFill>
        <p:spPr>
          <a:xfrm>
            <a:off x="838200" y="1846303"/>
            <a:ext cx="10515600" cy="4309981"/>
          </a:xfrm>
        </p:spPr>
      </p:pic>
      <p:sp>
        <p:nvSpPr>
          <p:cNvPr id="4" name="Slide Number Placeholder 3">
            <a:extLst>
              <a:ext uri="{FF2B5EF4-FFF2-40B4-BE49-F238E27FC236}">
                <a16:creationId xmlns:a16="http://schemas.microsoft.com/office/drawing/2014/main" id="{688CD021-9D37-B43D-0B59-D4D03C3ED0BA}"/>
              </a:ext>
            </a:extLst>
          </p:cNvPr>
          <p:cNvSpPr>
            <a:spLocks noGrp="1"/>
          </p:cNvSpPr>
          <p:nvPr>
            <p:ph type="sldNum" sz="quarter" idx="12"/>
          </p:nvPr>
        </p:nvSpPr>
        <p:spPr/>
        <p:txBody>
          <a:bodyPr/>
          <a:lstStyle/>
          <a:p>
            <a:fld id="{A58E6366-5263-47AA-86C0-50CFD3A1A6B0}" type="slidenum">
              <a:rPr lang="en-US" smtClean="0"/>
              <a:t>49</a:t>
            </a:fld>
            <a:endParaRPr lang="en-US" dirty="0"/>
          </a:p>
        </p:txBody>
      </p:sp>
      <p:pic>
        <p:nvPicPr>
          <p:cNvPr id="6" name="Picture 5">
            <a:extLst>
              <a:ext uri="{FF2B5EF4-FFF2-40B4-BE49-F238E27FC236}">
                <a16:creationId xmlns:a16="http://schemas.microsoft.com/office/drawing/2014/main" id="{F2F7A044-CFA1-92F2-FA71-1B57A3A17EAF}"/>
              </a:ext>
            </a:extLst>
          </p:cNvPr>
          <p:cNvPicPr>
            <a:picLocks noChangeAspect="1"/>
          </p:cNvPicPr>
          <p:nvPr/>
        </p:nvPicPr>
        <p:blipFill>
          <a:blip r:embed="rId3"/>
          <a:stretch>
            <a:fillRect/>
          </a:stretch>
        </p:blipFill>
        <p:spPr>
          <a:xfrm>
            <a:off x="0" y="60015"/>
            <a:ext cx="12192000" cy="1698142"/>
          </a:xfrm>
          <a:prstGeom prst="rect">
            <a:avLst/>
          </a:prstGeom>
        </p:spPr>
      </p:pic>
      <p:sp>
        <p:nvSpPr>
          <p:cNvPr id="10" name="TextBox 9">
            <a:extLst>
              <a:ext uri="{FF2B5EF4-FFF2-40B4-BE49-F238E27FC236}">
                <a16:creationId xmlns:a16="http://schemas.microsoft.com/office/drawing/2014/main" id="{3455D80B-0CBD-2F36-D763-96A60EBED94E}"/>
              </a:ext>
            </a:extLst>
          </p:cNvPr>
          <p:cNvSpPr txBox="1"/>
          <p:nvPr/>
        </p:nvSpPr>
        <p:spPr>
          <a:xfrm>
            <a:off x="42134" y="6428653"/>
            <a:ext cx="10055711" cy="369332"/>
          </a:xfrm>
          <a:prstGeom prst="rect">
            <a:avLst/>
          </a:prstGeom>
          <a:noFill/>
        </p:spPr>
        <p:txBody>
          <a:bodyPr wrap="square">
            <a:spAutoFit/>
          </a:bodyPr>
          <a:lstStyle/>
          <a:p>
            <a:r>
              <a:rPr lang="en-US" b="1" dirty="0"/>
              <a:t>Ref: </a:t>
            </a:r>
            <a:r>
              <a:rPr lang="en-US" sz="1600" dirty="0"/>
              <a:t>https://www.nature.com/scitable/knowledge/library/transgenic-animals-in-agriculture-105646080/</a:t>
            </a:r>
            <a:endParaRPr lang="en-US" dirty="0"/>
          </a:p>
        </p:txBody>
      </p:sp>
    </p:spTree>
    <p:extLst>
      <p:ext uri="{BB962C8B-B14F-4D97-AF65-F5344CB8AC3E}">
        <p14:creationId xmlns:p14="http://schemas.microsoft.com/office/powerpoint/2010/main" val="2871059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7F24-A503-3814-A3A9-2FE67D0B8029}"/>
              </a:ext>
            </a:extLst>
          </p:cNvPr>
          <p:cNvSpPr>
            <a:spLocks noGrp="1"/>
          </p:cNvSpPr>
          <p:nvPr>
            <p:ph type="title"/>
          </p:nvPr>
        </p:nvSpPr>
        <p:spPr>
          <a:xfrm>
            <a:off x="1255058" y="2192130"/>
            <a:ext cx="9681884" cy="2175473"/>
          </a:xfrm>
        </p:spPr>
        <p:txBody>
          <a:bodyPr>
            <a:normAutofit/>
          </a:bodyPr>
          <a:lstStyle/>
          <a:p>
            <a:pPr algn="ctr"/>
            <a:r>
              <a:rPr lang="en-US" sz="5400" b="1" dirty="0"/>
              <a:t>Engineered Products for Human Health</a:t>
            </a:r>
            <a:endParaRPr lang="en-US" sz="5400" dirty="0"/>
          </a:p>
        </p:txBody>
      </p:sp>
      <p:sp>
        <p:nvSpPr>
          <p:cNvPr id="5" name="Slide Number Placeholder 4">
            <a:extLst>
              <a:ext uri="{FF2B5EF4-FFF2-40B4-BE49-F238E27FC236}">
                <a16:creationId xmlns:a16="http://schemas.microsoft.com/office/drawing/2014/main" id="{1EDA5E07-13F3-C0C3-B31C-DE826A4DCD1C}"/>
              </a:ext>
            </a:extLst>
          </p:cNvPr>
          <p:cNvSpPr>
            <a:spLocks noGrp="1"/>
          </p:cNvSpPr>
          <p:nvPr>
            <p:ph type="sldNum" sz="quarter" idx="12"/>
          </p:nvPr>
        </p:nvSpPr>
        <p:spPr/>
        <p:txBody>
          <a:bodyPr/>
          <a:lstStyle/>
          <a:p>
            <a:fld id="{A58E6366-5263-47AA-86C0-50CFD3A1A6B0}" type="slidenum">
              <a:rPr lang="en-US" smtClean="0"/>
              <a:t>5</a:t>
            </a:fld>
            <a:endParaRPr lang="en-US"/>
          </a:p>
        </p:txBody>
      </p:sp>
    </p:spTree>
    <p:extLst>
      <p:ext uri="{BB962C8B-B14F-4D97-AF65-F5344CB8AC3E}">
        <p14:creationId xmlns:p14="http://schemas.microsoft.com/office/powerpoint/2010/main" val="1772207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688FF-8E77-5EF1-C479-11958F788266}"/>
              </a:ext>
            </a:extLst>
          </p:cNvPr>
          <p:cNvSpPr>
            <a:spLocks noGrp="1"/>
          </p:cNvSpPr>
          <p:nvPr>
            <p:ph type="title"/>
          </p:nvPr>
        </p:nvSpPr>
        <p:spPr/>
        <p:txBody>
          <a:bodyPr/>
          <a:lstStyle/>
          <a:p>
            <a:pPr algn="ctr"/>
            <a:r>
              <a:rPr lang="en-US" dirty="0"/>
              <a:t>Conclusion</a:t>
            </a:r>
          </a:p>
        </p:txBody>
      </p:sp>
      <p:sp>
        <p:nvSpPr>
          <p:cNvPr id="3" name="Content Placeholder 2">
            <a:extLst>
              <a:ext uri="{FF2B5EF4-FFF2-40B4-BE49-F238E27FC236}">
                <a16:creationId xmlns:a16="http://schemas.microsoft.com/office/drawing/2014/main" id="{AF1DBCC7-6A74-21A5-CC03-C53D8598CC7A}"/>
              </a:ext>
            </a:extLst>
          </p:cNvPr>
          <p:cNvSpPr>
            <a:spLocks noGrp="1"/>
          </p:cNvSpPr>
          <p:nvPr>
            <p:ph idx="1"/>
          </p:nvPr>
        </p:nvSpPr>
        <p:spPr>
          <a:xfrm>
            <a:off x="838200" y="2661540"/>
            <a:ext cx="10515600" cy="2814812"/>
          </a:xfrm>
        </p:spPr>
        <p:txBody>
          <a:bodyPr/>
          <a:lstStyle/>
          <a:p>
            <a:r>
              <a:rPr lang="en-US" dirty="0"/>
              <a:t>Genetic engineering is a powerful tool with the potential to revolutionize industries.</a:t>
            </a:r>
          </a:p>
          <a:p>
            <a:r>
              <a:rPr lang="en-US" dirty="0"/>
              <a:t>As research continues, we can expect even more innovative applications that benefit society.</a:t>
            </a:r>
          </a:p>
          <a:p>
            <a:r>
              <a:rPr lang="en-US" dirty="0"/>
              <a:t>Responsible development and ethical considerations are crucial for maximizing the positive impact of this technology.</a:t>
            </a:r>
          </a:p>
        </p:txBody>
      </p:sp>
      <p:sp>
        <p:nvSpPr>
          <p:cNvPr id="6" name="Slide Number Placeholder 5">
            <a:extLst>
              <a:ext uri="{FF2B5EF4-FFF2-40B4-BE49-F238E27FC236}">
                <a16:creationId xmlns:a16="http://schemas.microsoft.com/office/drawing/2014/main" id="{F39CBCAF-C654-D936-38B9-B2D4057A64E6}"/>
              </a:ext>
            </a:extLst>
          </p:cNvPr>
          <p:cNvSpPr>
            <a:spLocks noGrp="1"/>
          </p:cNvSpPr>
          <p:nvPr>
            <p:ph type="sldNum" sz="quarter" idx="12"/>
          </p:nvPr>
        </p:nvSpPr>
        <p:spPr/>
        <p:txBody>
          <a:bodyPr/>
          <a:lstStyle/>
          <a:p>
            <a:fld id="{A58E6366-5263-47AA-86C0-50CFD3A1A6B0}" type="slidenum">
              <a:rPr lang="en-US" smtClean="0"/>
              <a:t>50</a:t>
            </a:fld>
            <a:endParaRPr lang="en-US"/>
          </a:p>
        </p:txBody>
      </p:sp>
    </p:spTree>
    <p:extLst>
      <p:ext uri="{BB962C8B-B14F-4D97-AF65-F5344CB8AC3E}">
        <p14:creationId xmlns:p14="http://schemas.microsoft.com/office/powerpoint/2010/main" val="3977689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D405-2750-34BD-DE98-1216A85C535C}"/>
              </a:ext>
            </a:extLst>
          </p:cNvPr>
          <p:cNvSpPr>
            <a:spLocks noGrp="1"/>
          </p:cNvSpPr>
          <p:nvPr>
            <p:ph type="title"/>
          </p:nvPr>
        </p:nvSpPr>
        <p:spPr/>
        <p:txBody>
          <a:bodyPr/>
          <a:lstStyle/>
          <a:p>
            <a:r>
              <a:rPr lang="en-US" dirty="0"/>
              <a:t>REFERENCE</a:t>
            </a:r>
          </a:p>
        </p:txBody>
      </p:sp>
      <p:sp>
        <p:nvSpPr>
          <p:cNvPr id="3" name="Content Placeholder 2">
            <a:extLst>
              <a:ext uri="{FF2B5EF4-FFF2-40B4-BE49-F238E27FC236}">
                <a16:creationId xmlns:a16="http://schemas.microsoft.com/office/drawing/2014/main" id="{7AA6747D-DB86-1AC8-0D10-1CF6DDEB32CC}"/>
              </a:ext>
            </a:extLst>
          </p:cNvPr>
          <p:cNvSpPr>
            <a:spLocks noGrp="1"/>
          </p:cNvSpPr>
          <p:nvPr>
            <p:ph idx="1"/>
          </p:nvPr>
        </p:nvSpPr>
        <p:spPr>
          <a:xfrm>
            <a:off x="311972" y="1825625"/>
            <a:ext cx="11704320" cy="4133048"/>
          </a:xfrm>
        </p:spPr>
        <p:txBody>
          <a:bodyPr>
            <a:normAutofit/>
          </a:bodyPr>
          <a:lstStyle/>
          <a:p>
            <a:r>
              <a:rPr lang="en-US" sz="2000" u="sng" dirty="0">
                <a:solidFill>
                  <a:schemeClr val="accent1"/>
                </a:solidFill>
                <a:hlinkClick r:id="rId2">
                  <a:extLst>
                    <a:ext uri="{A12FA001-AC4F-418D-AE19-62706E023703}">
                      <ahyp:hlinkClr xmlns:ahyp="http://schemas.microsoft.com/office/drawing/2018/hyperlinkcolor" val="tx"/>
                    </a:ext>
                  </a:extLst>
                </a:hlinkClick>
              </a:rPr>
              <a:t>https://www.nbcnews.com/health/health-news/new-gene-editing-systems-are-more-precise-n814446</a:t>
            </a:r>
            <a:endParaRPr lang="en-US" sz="2000" u="sng" dirty="0">
              <a:solidFill>
                <a:schemeClr val="accent1"/>
              </a:solidFill>
            </a:endParaRPr>
          </a:p>
          <a:p>
            <a:r>
              <a:rPr lang="en-US" sz="2000" u="sng" dirty="0">
                <a:solidFill>
                  <a:schemeClr val="accent1"/>
                </a:solidFill>
                <a:hlinkClick r:id="rId3">
                  <a:extLst>
                    <a:ext uri="{A12FA001-AC4F-418D-AE19-62706E023703}">
                      <ahyp:hlinkClr xmlns:ahyp="http://schemas.microsoft.com/office/drawing/2018/hyperlinkcolor" val="tx"/>
                    </a:ext>
                  </a:extLst>
                </a:hlinkClick>
              </a:rPr>
              <a:t>https://www.rxlist.com/follistim-drug.htm</a:t>
            </a:r>
            <a:endParaRPr lang="en-US" sz="2000" u="sng" dirty="0">
              <a:solidFill>
                <a:schemeClr val="accent1"/>
              </a:solidFill>
            </a:endParaRPr>
          </a:p>
          <a:p>
            <a:r>
              <a:rPr lang="en-US" sz="2000" u="sng" dirty="0">
                <a:solidFill>
                  <a:schemeClr val="accent1"/>
                </a:solidFill>
                <a:hlinkClick r:id="rId4">
                  <a:extLst>
                    <a:ext uri="{A12FA001-AC4F-418D-AE19-62706E023703}">
                      <ahyp:hlinkClr xmlns:ahyp="http://schemas.microsoft.com/office/drawing/2018/hyperlinkcolor" val="tx"/>
                    </a:ext>
                  </a:extLst>
                </a:hlinkClick>
              </a:rPr>
              <a:t>https://atriainnovation.com/en/blog/biohydrometallurgy-the-recycling-of-the-future/</a:t>
            </a:r>
            <a:endParaRPr lang="en-US" sz="2000" u="sng" dirty="0">
              <a:solidFill>
                <a:schemeClr val="accent1"/>
              </a:solidFill>
            </a:endParaRPr>
          </a:p>
          <a:p>
            <a:r>
              <a:rPr lang="en-US" sz="2000" u="sng" dirty="0">
                <a:solidFill>
                  <a:schemeClr val="accent1"/>
                </a:solidFill>
                <a:hlinkClick r:id="rId5">
                  <a:extLst>
                    <a:ext uri="{A12FA001-AC4F-418D-AE19-62706E023703}">
                      <ahyp:hlinkClr xmlns:ahyp="http://schemas.microsoft.com/office/drawing/2018/hyperlinkcolor" val="tx"/>
                    </a:ext>
                  </a:extLst>
                </a:hlinkClick>
              </a:rPr>
              <a:t>https://doi.org/10.1021%2Facsomega.3c07372</a:t>
            </a:r>
            <a:endParaRPr lang="en-US" sz="2000" u="sng" dirty="0">
              <a:solidFill>
                <a:schemeClr val="accent1"/>
              </a:solidFill>
            </a:endParaRPr>
          </a:p>
          <a:p>
            <a:r>
              <a:rPr lang="en-US" sz="2000" u="sng" dirty="0">
                <a:solidFill>
                  <a:schemeClr val="accent1"/>
                </a:solidFill>
                <a:hlinkClick r:id="rId6"/>
              </a:rPr>
              <a:t>https://link.springer.com/referenceworkentry/10.1007/978-3-540-77587-4_201</a:t>
            </a:r>
            <a:endParaRPr lang="en-US" sz="2000" u="sng" dirty="0">
              <a:solidFill>
                <a:schemeClr val="accent1"/>
              </a:solidFill>
            </a:endParaRPr>
          </a:p>
          <a:p>
            <a:r>
              <a:rPr lang="en-US" sz="2000" dirty="0">
                <a:hlinkClick r:id="rId7"/>
              </a:rPr>
              <a:t>https://europlas.com.vn/en-US/blog-1/how-different-types-of-bioplastics-are-produced</a:t>
            </a:r>
            <a:endParaRPr lang="en-US" sz="2000" u="sng" dirty="0">
              <a:solidFill>
                <a:schemeClr val="accent1"/>
              </a:solidFill>
            </a:endParaRPr>
          </a:p>
          <a:p>
            <a:r>
              <a:rPr lang="en-US" sz="2000" u="sng" dirty="0">
                <a:solidFill>
                  <a:schemeClr val="accent1"/>
                </a:solidFill>
                <a:hlinkClick r:id="rId8">
                  <a:extLst>
                    <a:ext uri="{A12FA001-AC4F-418D-AE19-62706E023703}">
                      <ahyp:hlinkClr xmlns:ahyp="http://schemas.microsoft.com/office/drawing/2018/hyperlinkcolor" val="tx"/>
                    </a:ext>
                  </a:extLst>
                </a:hlinkClick>
              </a:rPr>
              <a:t>https://www.nature.com/articles/news.2011.191</a:t>
            </a:r>
            <a:endParaRPr lang="en-US" sz="2000" u="sng" dirty="0">
              <a:solidFill>
                <a:schemeClr val="accent1"/>
              </a:solidFill>
            </a:endParaRPr>
          </a:p>
          <a:p>
            <a:r>
              <a:rPr lang="en-US" sz="2000" i="0" u="sng" dirty="0">
                <a:solidFill>
                  <a:schemeClr val="accent1"/>
                </a:solidFill>
                <a:effectLst/>
                <a:highlight>
                  <a:srgbClr val="FFFFFF"/>
                </a:highlight>
              </a:rPr>
              <a:t>https://doi.org/10.3390/ani14040636</a:t>
            </a:r>
            <a:endParaRPr lang="en-US" sz="2000" u="sng" dirty="0">
              <a:solidFill>
                <a:schemeClr val="accent1"/>
              </a:solidFill>
            </a:endParaRPr>
          </a:p>
          <a:p>
            <a:r>
              <a:rPr lang="en-US" sz="2000" u="sng" dirty="0">
                <a:solidFill>
                  <a:schemeClr val="accent1"/>
                </a:solidFill>
                <a:hlinkClick r:id="rId9">
                  <a:extLst>
                    <a:ext uri="{A12FA001-AC4F-418D-AE19-62706E023703}">
                      <ahyp:hlinkClr xmlns:ahyp="http://schemas.microsoft.com/office/drawing/2018/hyperlinkcolor" val="tx"/>
                    </a:ext>
                  </a:extLst>
                </a:hlinkClick>
              </a:rPr>
              <a:t>https://www.nature.com/articles/nbt1082</a:t>
            </a:r>
            <a:endParaRPr lang="en-US" sz="2000" u="sng" dirty="0">
              <a:solidFill>
                <a:schemeClr val="accent1"/>
              </a:solidFill>
            </a:endParaRPr>
          </a:p>
          <a:p>
            <a:r>
              <a:rPr lang="en-US" sz="2000" u="sng" dirty="0">
                <a:solidFill>
                  <a:schemeClr val="accent1"/>
                </a:solidFill>
                <a:hlinkClick r:id="rId10">
                  <a:extLst>
                    <a:ext uri="{A12FA001-AC4F-418D-AE19-62706E023703}">
                      <ahyp:hlinkClr xmlns:ahyp="http://schemas.microsoft.com/office/drawing/2018/hyperlinkcolor" val="tx"/>
                    </a:ext>
                  </a:extLst>
                </a:hlinkClick>
              </a:rPr>
              <a:t>https://www.nature.com/scitable/knowledge/library/transgenic-animals-in-agriculture-105646080/</a:t>
            </a:r>
            <a:endParaRPr lang="en-US" sz="2000" u="sng" dirty="0">
              <a:solidFill>
                <a:schemeClr val="accent1"/>
              </a:solidFill>
            </a:endParaRPr>
          </a:p>
          <a:p>
            <a:endParaRPr lang="en-US" sz="1600" dirty="0"/>
          </a:p>
        </p:txBody>
      </p:sp>
      <p:sp>
        <p:nvSpPr>
          <p:cNvPr id="4" name="Slide Number Placeholder 3">
            <a:extLst>
              <a:ext uri="{FF2B5EF4-FFF2-40B4-BE49-F238E27FC236}">
                <a16:creationId xmlns:a16="http://schemas.microsoft.com/office/drawing/2014/main" id="{48AEABEE-EF9E-7A8D-9296-E1F097DC2793}"/>
              </a:ext>
            </a:extLst>
          </p:cNvPr>
          <p:cNvSpPr>
            <a:spLocks noGrp="1"/>
          </p:cNvSpPr>
          <p:nvPr>
            <p:ph type="sldNum" sz="quarter" idx="12"/>
          </p:nvPr>
        </p:nvSpPr>
        <p:spPr/>
        <p:txBody>
          <a:bodyPr/>
          <a:lstStyle/>
          <a:p>
            <a:fld id="{A58E6366-5263-47AA-86C0-50CFD3A1A6B0}" type="slidenum">
              <a:rPr lang="en-US" smtClean="0"/>
              <a:t>51</a:t>
            </a:fld>
            <a:endParaRPr lang="en-US"/>
          </a:p>
        </p:txBody>
      </p:sp>
    </p:spTree>
    <p:extLst>
      <p:ext uri="{BB962C8B-B14F-4D97-AF65-F5344CB8AC3E}">
        <p14:creationId xmlns:p14="http://schemas.microsoft.com/office/powerpoint/2010/main" val="1874968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55FA-B211-ECE7-1640-8650572C741A}"/>
              </a:ext>
            </a:extLst>
          </p:cNvPr>
          <p:cNvSpPr>
            <a:spLocks noGrp="1"/>
          </p:cNvSpPr>
          <p:nvPr>
            <p:ph type="title"/>
          </p:nvPr>
        </p:nvSpPr>
        <p:spPr/>
        <p:txBody>
          <a:bodyPr/>
          <a:lstStyle/>
          <a:p>
            <a:r>
              <a:rPr lang="en-US" b="1" dirty="0"/>
              <a:t>Pharmaceutical Industry</a:t>
            </a:r>
          </a:p>
        </p:txBody>
      </p:sp>
      <p:sp>
        <p:nvSpPr>
          <p:cNvPr id="3" name="Content Placeholder 2">
            <a:extLst>
              <a:ext uri="{FF2B5EF4-FFF2-40B4-BE49-F238E27FC236}">
                <a16:creationId xmlns:a16="http://schemas.microsoft.com/office/drawing/2014/main" id="{CF1104C3-95E5-FF24-F019-7D11B16691FC}"/>
              </a:ext>
            </a:extLst>
          </p:cNvPr>
          <p:cNvSpPr>
            <a:spLocks noGrp="1"/>
          </p:cNvSpPr>
          <p:nvPr>
            <p:ph idx="1"/>
          </p:nvPr>
        </p:nvSpPr>
        <p:spPr>
          <a:xfrm>
            <a:off x="838201" y="1825625"/>
            <a:ext cx="5487296" cy="4351338"/>
          </a:xfrm>
        </p:spPr>
        <p:txBody>
          <a:bodyPr>
            <a:normAutofit/>
          </a:bodyPr>
          <a:lstStyle/>
          <a:p>
            <a:pPr marL="0" indent="0">
              <a:buNone/>
            </a:pPr>
            <a:r>
              <a:rPr lang="en-US" sz="3200" dirty="0"/>
              <a:t>Genetic engineering has been used to </a:t>
            </a:r>
            <a:r>
              <a:rPr lang="en-US" sz="3200" b="1" dirty="0"/>
              <a:t>mass-produce various drugs</a:t>
            </a:r>
            <a:r>
              <a:rPr lang="en-US" sz="3200" dirty="0"/>
              <a:t>, including insulin, human growth hormones, </a:t>
            </a:r>
            <a:r>
              <a:rPr lang="en-US" sz="3200" dirty="0" err="1"/>
              <a:t>follistim</a:t>
            </a:r>
            <a:r>
              <a:rPr lang="en-US" sz="3200" dirty="0"/>
              <a:t> (for treating infertility), human albumin, monoclonal antibodies, antihemophilic factors, vaccines, and many other drugs</a:t>
            </a:r>
            <a:r>
              <a:rPr lang="fa-IR" sz="3200" dirty="0"/>
              <a:t>.</a:t>
            </a:r>
            <a:endParaRPr lang="en-US" sz="3200" dirty="0"/>
          </a:p>
        </p:txBody>
      </p:sp>
      <p:sp>
        <p:nvSpPr>
          <p:cNvPr id="5" name="Slide Number Placeholder 4">
            <a:extLst>
              <a:ext uri="{FF2B5EF4-FFF2-40B4-BE49-F238E27FC236}">
                <a16:creationId xmlns:a16="http://schemas.microsoft.com/office/drawing/2014/main" id="{FD1B6CDA-D713-857D-DD8E-B73331BE15F9}"/>
              </a:ext>
            </a:extLst>
          </p:cNvPr>
          <p:cNvSpPr>
            <a:spLocks noGrp="1"/>
          </p:cNvSpPr>
          <p:nvPr>
            <p:ph type="sldNum" sz="quarter" idx="12"/>
          </p:nvPr>
        </p:nvSpPr>
        <p:spPr/>
        <p:txBody>
          <a:bodyPr/>
          <a:lstStyle/>
          <a:p>
            <a:fld id="{A58E6366-5263-47AA-86C0-50CFD3A1A6B0}" type="slidenum">
              <a:rPr lang="en-US" smtClean="0"/>
              <a:t>6</a:t>
            </a:fld>
            <a:endParaRPr lang="en-US"/>
          </a:p>
        </p:txBody>
      </p:sp>
      <p:pic>
        <p:nvPicPr>
          <p:cNvPr id="23554" name="Picture 2" descr="After a century, insulin is still expensive – could DIYers change that?">
            <a:extLst>
              <a:ext uri="{FF2B5EF4-FFF2-40B4-BE49-F238E27FC236}">
                <a16:creationId xmlns:a16="http://schemas.microsoft.com/office/drawing/2014/main" id="{FEB89B3D-0386-293E-0E57-F59EB914C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489" y="1993405"/>
            <a:ext cx="4762500" cy="401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804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5014381-E99B-059A-A71C-9FB338FF5B7A}"/>
              </a:ext>
            </a:extLst>
          </p:cNvPr>
          <p:cNvPicPr>
            <a:picLocks noGrp="1" noChangeAspect="1"/>
          </p:cNvPicPr>
          <p:nvPr>
            <p:ph idx="1"/>
          </p:nvPr>
        </p:nvPicPr>
        <p:blipFill>
          <a:blip r:embed="rId2"/>
          <a:stretch>
            <a:fillRect/>
          </a:stretch>
        </p:blipFill>
        <p:spPr>
          <a:xfrm>
            <a:off x="838200" y="2542379"/>
            <a:ext cx="10515600" cy="2917829"/>
          </a:xfrm>
        </p:spPr>
      </p:pic>
      <p:sp>
        <p:nvSpPr>
          <p:cNvPr id="9" name="Slide Number Placeholder 8">
            <a:extLst>
              <a:ext uri="{FF2B5EF4-FFF2-40B4-BE49-F238E27FC236}">
                <a16:creationId xmlns:a16="http://schemas.microsoft.com/office/drawing/2014/main" id="{96981E04-B87F-202D-E9DA-D33E3D8D59E0}"/>
              </a:ext>
            </a:extLst>
          </p:cNvPr>
          <p:cNvSpPr>
            <a:spLocks noGrp="1"/>
          </p:cNvSpPr>
          <p:nvPr>
            <p:ph type="sldNum" sz="quarter" idx="12"/>
          </p:nvPr>
        </p:nvSpPr>
        <p:spPr/>
        <p:txBody>
          <a:bodyPr/>
          <a:lstStyle/>
          <a:p>
            <a:fld id="{A58E6366-5263-47AA-86C0-50CFD3A1A6B0}" type="slidenum">
              <a:rPr lang="en-US" smtClean="0"/>
              <a:t>7</a:t>
            </a:fld>
            <a:endParaRPr lang="en-US"/>
          </a:p>
        </p:txBody>
      </p:sp>
      <p:pic>
        <p:nvPicPr>
          <p:cNvPr id="5" name="Picture 4">
            <a:extLst>
              <a:ext uri="{FF2B5EF4-FFF2-40B4-BE49-F238E27FC236}">
                <a16:creationId xmlns:a16="http://schemas.microsoft.com/office/drawing/2014/main" id="{1695065C-0BDD-52D7-DD5E-A97BC93CB5C1}"/>
              </a:ext>
            </a:extLst>
          </p:cNvPr>
          <p:cNvPicPr>
            <a:picLocks noChangeAspect="1"/>
          </p:cNvPicPr>
          <p:nvPr/>
        </p:nvPicPr>
        <p:blipFill>
          <a:blip r:embed="rId3"/>
          <a:stretch>
            <a:fillRect/>
          </a:stretch>
        </p:blipFill>
        <p:spPr>
          <a:xfrm>
            <a:off x="0" y="112857"/>
            <a:ext cx="12192000" cy="2372257"/>
          </a:xfrm>
          <a:prstGeom prst="rect">
            <a:avLst/>
          </a:prstGeom>
        </p:spPr>
      </p:pic>
    </p:spTree>
    <p:extLst>
      <p:ext uri="{BB962C8B-B14F-4D97-AF65-F5344CB8AC3E}">
        <p14:creationId xmlns:p14="http://schemas.microsoft.com/office/powerpoint/2010/main" val="3423596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70B010B-4579-8C1E-007C-62EEE5AA6544}"/>
              </a:ext>
            </a:extLst>
          </p:cNvPr>
          <p:cNvSpPr>
            <a:spLocks noGrp="1"/>
          </p:cNvSpPr>
          <p:nvPr>
            <p:ph idx="1"/>
          </p:nvPr>
        </p:nvSpPr>
        <p:spPr/>
        <p:txBody>
          <a:bodyPr/>
          <a:lstStyle/>
          <a:p>
            <a:endParaRPr lang="en-US"/>
          </a:p>
        </p:txBody>
      </p:sp>
      <p:sp>
        <p:nvSpPr>
          <p:cNvPr id="13" name="Slide Number Placeholder 12">
            <a:extLst>
              <a:ext uri="{FF2B5EF4-FFF2-40B4-BE49-F238E27FC236}">
                <a16:creationId xmlns:a16="http://schemas.microsoft.com/office/drawing/2014/main" id="{1A7E8FE8-7A82-7CFA-B5CD-20FBCBFD4295}"/>
              </a:ext>
            </a:extLst>
          </p:cNvPr>
          <p:cNvSpPr>
            <a:spLocks noGrp="1"/>
          </p:cNvSpPr>
          <p:nvPr>
            <p:ph type="sldNum" sz="quarter" idx="12"/>
          </p:nvPr>
        </p:nvSpPr>
        <p:spPr/>
        <p:txBody>
          <a:bodyPr/>
          <a:lstStyle/>
          <a:p>
            <a:fld id="{A58E6366-5263-47AA-86C0-50CFD3A1A6B0}" type="slidenum">
              <a:rPr lang="en-US" smtClean="0"/>
              <a:t>8</a:t>
            </a:fld>
            <a:endParaRPr lang="en-US"/>
          </a:p>
        </p:txBody>
      </p:sp>
      <p:pic>
        <p:nvPicPr>
          <p:cNvPr id="9" name="Picture 8">
            <a:extLst>
              <a:ext uri="{FF2B5EF4-FFF2-40B4-BE49-F238E27FC236}">
                <a16:creationId xmlns:a16="http://schemas.microsoft.com/office/drawing/2014/main" id="{591D3AB9-26D1-DF20-664D-115F18AD5EE5}"/>
              </a:ext>
            </a:extLst>
          </p:cNvPr>
          <p:cNvPicPr>
            <a:picLocks noChangeAspect="1"/>
          </p:cNvPicPr>
          <p:nvPr/>
        </p:nvPicPr>
        <p:blipFill>
          <a:blip r:embed="rId2"/>
          <a:stretch>
            <a:fillRect/>
          </a:stretch>
        </p:blipFill>
        <p:spPr>
          <a:xfrm>
            <a:off x="838200" y="74115"/>
            <a:ext cx="10300813" cy="6102848"/>
          </a:xfrm>
          <a:prstGeom prst="rect">
            <a:avLst/>
          </a:prstGeom>
        </p:spPr>
      </p:pic>
      <p:sp>
        <p:nvSpPr>
          <p:cNvPr id="11" name="TextBox 10">
            <a:extLst>
              <a:ext uri="{FF2B5EF4-FFF2-40B4-BE49-F238E27FC236}">
                <a16:creationId xmlns:a16="http://schemas.microsoft.com/office/drawing/2014/main" id="{F4B93450-AD28-76DD-CC78-5F9964545541}"/>
              </a:ext>
            </a:extLst>
          </p:cNvPr>
          <p:cNvSpPr txBox="1"/>
          <p:nvPr/>
        </p:nvSpPr>
        <p:spPr>
          <a:xfrm>
            <a:off x="1794" y="6488668"/>
            <a:ext cx="6094206" cy="369332"/>
          </a:xfrm>
          <a:prstGeom prst="rect">
            <a:avLst/>
          </a:prstGeom>
          <a:noFill/>
        </p:spPr>
        <p:txBody>
          <a:bodyPr wrap="square">
            <a:spAutoFit/>
          </a:bodyPr>
          <a:lstStyle/>
          <a:p>
            <a:r>
              <a:rPr lang="en-US" b="1" dirty="0"/>
              <a:t>Ref: </a:t>
            </a:r>
            <a:r>
              <a:rPr lang="en-US" sz="1600" dirty="0"/>
              <a:t>https://www.rxlist.com/follistim-drug.htm</a:t>
            </a:r>
            <a:endParaRPr lang="en-US" dirty="0"/>
          </a:p>
        </p:txBody>
      </p:sp>
    </p:spTree>
    <p:extLst>
      <p:ext uri="{BB962C8B-B14F-4D97-AF65-F5344CB8AC3E}">
        <p14:creationId xmlns:p14="http://schemas.microsoft.com/office/powerpoint/2010/main" val="1769549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5F5B-4BD6-F43C-EFF7-2B9EFF28FFD4}"/>
              </a:ext>
            </a:extLst>
          </p:cNvPr>
          <p:cNvSpPr>
            <a:spLocks noGrp="1"/>
          </p:cNvSpPr>
          <p:nvPr>
            <p:ph type="title"/>
          </p:nvPr>
        </p:nvSpPr>
        <p:spPr/>
        <p:txBody>
          <a:bodyPr/>
          <a:lstStyle/>
          <a:p>
            <a:r>
              <a:rPr lang="en-US" b="1" dirty="0"/>
              <a:t>Impact on Healthcare Industry</a:t>
            </a:r>
            <a:br>
              <a:rPr lang="en-US" b="1" dirty="0"/>
            </a:br>
            <a:endParaRPr lang="en-US" dirty="0"/>
          </a:p>
        </p:txBody>
      </p:sp>
      <p:sp>
        <p:nvSpPr>
          <p:cNvPr id="3" name="Content Placeholder 2">
            <a:extLst>
              <a:ext uri="{FF2B5EF4-FFF2-40B4-BE49-F238E27FC236}">
                <a16:creationId xmlns:a16="http://schemas.microsoft.com/office/drawing/2014/main" id="{EB380943-7D0F-0253-D5FC-4237858401D4}"/>
              </a:ext>
            </a:extLst>
          </p:cNvPr>
          <p:cNvSpPr>
            <a:spLocks noGrp="1"/>
          </p:cNvSpPr>
          <p:nvPr>
            <p:ph idx="1"/>
          </p:nvPr>
        </p:nvSpPr>
        <p:spPr/>
        <p:txBody>
          <a:bodyPr/>
          <a:lstStyle/>
          <a:p>
            <a:r>
              <a:rPr lang="en-US" b="1" dirty="0"/>
              <a:t>Advancements in Medical Science</a:t>
            </a:r>
            <a:r>
              <a:rPr lang="en-US" dirty="0"/>
              <a:t>: Genetic engineering has led to significant advancements in medical science, offering new approaches to treating diseases, improving patient outcomes, and shaping the future of healthcare.</a:t>
            </a:r>
          </a:p>
          <a:p>
            <a:r>
              <a:rPr lang="en-US" b="1" dirty="0"/>
              <a:t>Potential for Personalized Medicine</a:t>
            </a:r>
            <a:r>
              <a:rPr lang="en-US" dirty="0"/>
              <a:t>: The use of genetically </a:t>
            </a:r>
            <a:r>
              <a:rPr lang="en-US" b="1" dirty="0"/>
              <a:t>engineered products </a:t>
            </a:r>
            <a:r>
              <a:rPr lang="en-US" dirty="0"/>
              <a:t>opens the door to personalized medicine, with tailored treatments based on </a:t>
            </a:r>
            <a:r>
              <a:rPr lang="en-US" b="1" dirty="0"/>
              <a:t>individual genetic profiles</a:t>
            </a:r>
            <a:r>
              <a:rPr lang="en-US" dirty="0"/>
              <a:t>, revolutionizing healthcare practices</a:t>
            </a:r>
            <a:r>
              <a:rPr lang="fa-IR" dirty="0"/>
              <a:t>.</a:t>
            </a:r>
            <a:endParaRPr lang="en-US" dirty="0"/>
          </a:p>
        </p:txBody>
      </p:sp>
      <p:sp>
        <p:nvSpPr>
          <p:cNvPr id="6" name="Slide Number Placeholder 5">
            <a:extLst>
              <a:ext uri="{FF2B5EF4-FFF2-40B4-BE49-F238E27FC236}">
                <a16:creationId xmlns:a16="http://schemas.microsoft.com/office/drawing/2014/main" id="{20952227-E28D-3A4D-E994-2B9FFEB89EFD}"/>
              </a:ext>
            </a:extLst>
          </p:cNvPr>
          <p:cNvSpPr>
            <a:spLocks noGrp="1"/>
          </p:cNvSpPr>
          <p:nvPr>
            <p:ph type="sldNum" sz="quarter" idx="12"/>
          </p:nvPr>
        </p:nvSpPr>
        <p:spPr/>
        <p:txBody>
          <a:bodyPr/>
          <a:lstStyle/>
          <a:p>
            <a:fld id="{A58E6366-5263-47AA-86C0-50CFD3A1A6B0}" type="slidenum">
              <a:rPr lang="en-US" smtClean="0"/>
              <a:t>9</a:t>
            </a:fld>
            <a:endParaRPr lang="en-US"/>
          </a:p>
        </p:txBody>
      </p:sp>
    </p:spTree>
    <p:extLst>
      <p:ext uri="{BB962C8B-B14F-4D97-AF65-F5344CB8AC3E}">
        <p14:creationId xmlns:p14="http://schemas.microsoft.com/office/powerpoint/2010/main" val="961205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2130</TotalTime>
  <Words>2702</Words>
  <Application>Microsoft Office PowerPoint</Application>
  <PresentationFormat>Widescreen</PresentationFormat>
  <Paragraphs>225</Paragraphs>
  <Slides>51</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MuseoSans</vt:lpstr>
      <vt:lpstr>Office Theme</vt:lpstr>
      <vt:lpstr>PowerPoint Presentation</vt:lpstr>
      <vt:lpstr>PowerPoint Presentation</vt:lpstr>
      <vt:lpstr>What is Genetic Engineering?</vt:lpstr>
      <vt:lpstr>Tools and Techniques in Genetic Engineering</vt:lpstr>
      <vt:lpstr>Engineered Products for Human Health</vt:lpstr>
      <vt:lpstr>Pharmaceutical Industry</vt:lpstr>
      <vt:lpstr>PowerPoint Presentation</vt:lpstr>
      <vt:lpstr>PowerPoint Presentation</vt:lpstr>
      <vt:lpstr>Impact on Healthcare Industry </vt:lpstr>
      <vt:lpstr>Bio-Hydrometallurgy:  Harnessing Microbes for Metal Magic </vt:lpstr>
      <vt:lpstr>What is Bio-Hydrometallurgy?</vt:lpstr>
      <vt:lpstr>Applications in Metal Mining</vt:lpstr>
      <vt:lpstr>PowerPoint Presentation</vt:lpstr>
      <vt:lpstr>PowerPoint Presentation</vt:lpstr>
      <vt:lpstr>Bio-Hydrometallurgy for E-Waste Recycling</vt:lpstr>
      <vt:lpstr>PowerPoint Presentation</vt:lpstr>
      <vt:lpstr>Bioremediation: Cleaning Up with Microbes</vt:lpstr>
      <vt:lpstr>PowerPoint Presentation</vt:lpstr>
      <vt:lpstr>Advantages of Bio-Hydrometallurgy</vt:lpstr>
      <vt:lpstr>Biodegradable Plastics:  A Sustainable Solution for Industry</vt:lpstr>
      <vt:lpstr>What are Biodegradable Plastics? </vt:lpstr>
      <vt:lpstr>PowerPoint Presentation</vt:lpstr>
      <vt:lpstr>Applications</vt:lpstr>
      <vt:lpstr>The Oil Industry:  Powering Modern Industry </vt:lpstr>
      <vt:lpstr>The Three Streams of Oil &amp; Gas</vt:lpstr>
      <vt:lpstr>Upstream: Locating the Black Gold </vt:lpstr>
      <vt:lpstr>PowerPoint Presentation</vt:lpstr>
      <vt:lpstr>Downstream: The Refinery Hub </vt:lpstr>
      <vt:lpstr>PowerPoint Presentation</vt:lpstr>
      <vt:lpstr>PowerPoint Presentation</vt:lpstr>
      <vt:lpstr>PowerPoint Presentation</vt:lpstr>
      <vt:lpstr>Biotechnology in the Oil Industry </vt:lpstr>
      <vt:lpstr>Protein &amp; Enzyme Engineering</vt:lpstr>
      <vt:lpstr>Protein Engineering for Industrial Enzyme </vt:lpstr>
      <vt:lpstr>Advantages of Genetically Engineered Enzymes</vt:lpstr>
      <vt:lpstr>Environmental and Economic Impact </vt:lpstr>
      <vt:lpstr>Examples of Genetically Engineered Enzymes</vt:lpstr>
      <vt:lpstr>PowerPoint Presentation</vt:lpstr>
      <vt:lpstr>PowerPoint Presentation</vt:lpstr>
      <vt:lpstr>PowerPoint Presentation</vt:lpstr>
      <vt:lpstr>PowerPoint Presentation</vt:lpstr>
      <vt:lpstr>PowerPoint Presentation</vt:lpstr>
      <vt:lpstr>PowerPoint Presentation</vt:lpstr>
      <vt:lpstr>Genetically Engineered Plants and Animals in Industry</vt:lpstr>
      <vt:lpstr>Engineering Plants for Industrial Applications</vt:lpstr>
      <vt:lpstr>PowerPoint Presentation</vt:lpstr>
      <vt:lpstr>PowerPoint Presentation</vt:lpstr>
      <vt:lpstr>Transgenic Animals as Bioreactors</vt:lpstr>
      <vt:lpstr>PowerPoint Presentation</vt:lpstr>
      <vt:lpstr>Conclusion</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time machine</dc:creator>
  <cp:lastModifiedBy>time machine</cp:lastModifiedBy>
  <cp:revision>9</cp:revision>
  <cp:lastPrinted>2024-06-24T21:20:26Z</cp:lastPrinted>
  <dcterms:created xsi:type="dcterms:W3CDTF">2024-06-19T20:27:40Z</dcterms:created>
  <dcterms:modified xsi:type="dcterms:W3CDTF">2024-06-24T21:37:42Z</dcterms:modified>
</cp:coreProperties>
</file>